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9" r:id="rId4"/>
    <p:sldMasterId id="2147484199" r:id="rId5"/>
    <p:sldMasterId id="2147484232" r:id="rId6"/>
  </p:sldMasterIdLst>
  <p:notesMasterIdLst>
    <p:notesMasterId r:id="rId33"/>
  </p:notesMasterIdLst>
  <p:sldIdLst>
    <p:sldId id="257" r:id="rId7"/>
    <p:sldId id="2076136540" r:id="rId8"/>
    <p:sldId id="2076136587" r:id="rId9"/>
    <p:sldId id="2076136574" r:id="rId10"/>
    <p:sldId id="2119" r:id="rId11"/>
    <p:sldId id="2076136527" r:id="rId12"/>
    <p:sldId id="2076136588" r:id="rId13"/>
    <p:sldId id="1734" r:id="rId14"/>
    <p:sldId id="6049" r:id="rId15"/>
    <p:sldId id="2076136585" r:id="rId16"/>
    <p:sldId id="2076136609" r:id="rId17"/>
    <p:sldId id="2076136615" r:id="rId18"/>
    <p:sldId id="2076136572" r:id="rId19"/>
    <p:sldId id="2076136600" r:id="rId20"/>
    <p:sldId id="2076136616" r:id="rId21"/>
    <p:sldId id="499" r:id="rId22"/>
    <p:sldId id="2076136598" r:id="rId23"/>
    <p:sldId id="2076136611" r:id="rId24"/>
    <p:sldId id="2076136599" r:id="rId25"/>
    <p:sldId id="2076136601" r:id="rId26"/>
    <p:sldId id="2076136602" r:id="rId27"/>
    <p:sldId id="2076136608" r:id="rId28"/>
    <p:sldId id="2076136612" r:id="rId29"/>
    <p:sldId id="2076136613" r:id="rId30"/>
    <p:sldId id="2076136614" r:id="rId31"/>
    <p:sldId id="20761365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E31841F-BD78-3643-B56D-0655BB2AE2C0}">
          <p14:sldIdLst>
            <p14:sldId id="257"/>
          </p14:sldIdLst>
        </p14:section>
        <p14:section name="FHIR Overview" id="{88026C97-3DD3-4725-B0E9-250E4C3C1D72}">
          <p14:sldIdLst>
            <p14:sldId id="2076136540"/>
            <p14:sldId id="2076136587"/>
            <p14:sldId id="2076136574"/>
            <p14:sldId id="2119"/>
            <p14:sldId id="2076136527"/>
            <p14:sldId id="2076136588"/>
            <p14:sldId id="1734"/>
            <p14:sldId id="6049"/>
            <p14:sldId id="2076136585"/>
            <p14:sldId id="2076136609"/>
            <p14:sldId id="2076136615"/>
            <p14:sldId id="2076136572"/>
          </p14:sldIdLst>
        </p14:section>
        <p14:section name="Challenges" id="{E03974FC-73E1-4766-9989-FE75B46CC984}">
          <p14:sldIdLst>
            <p14:sldId id="2076136600"/>
            <p14:sldId id="2076136616"/>
            <p14:sldId id="499"/>
            <p14:sldId id="2076136598"/>
            <p14:sldId id="2076136611"/>
            <p14:sldId id="2076136599"/>
            <p14:sldId id="2076136601"/>
            <p14:sldId id="2076136602"/>
            <p14:sldId id="2076136608"/>
            <p14:sldId id="2076136612"/>
            <p14:sldId id="2076136613"/>
            <p14:sldId id="2076136614"/>
          </p14:sldIdLst>
        </p14:section>
        <p14:section name="Closing" id="{5D731C4D-23C4-F84E-AB60-435721EB3561}">
          <p14:sldIdLst>
            <p14:sldId id="20761365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FFFFFF"/>
    <a:srgbClr val="0078D3"/>
    <a:srgbClr val="FF8B03"/>
    <a:srgbClr val="000000"/>
    <a:srgbClr val="008172"/>
    <a:srgbClr val="0065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69" autoAdjust="0"/>
    <p:restoredTop sz="81316" autoAdjust="0"/>
  </p:normalViewPr>
  <p:slideViewPr>
    <p:cSldViewPr snapToGrid="0">
      <p:cViewPr>
        <p:scale>
          <a:sx n="103" d="100"/>
          <a:sy n="103" d="100"/>
        </p:scale>
        <p:origin x="-21"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2A01A-FC66-4A0F-BBF8-A90F9712EE8D}" type="datetimeFigureOut">
              <a:rPr lang="en-US" smtClean="0"/>
              <a:t>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2CDB00-C695-4ED2-82FD-6925853F0C51}" type="slidenum">
              <a:rPr lang="en-US" smtClean="0"/>
              <a:t>‹#›</a:t>
            </a:fld>
            <a:endParaRPr lang="en-US"/>
          </a:p>
        </p:txBody>
      </p:sp>
    </p:spTree>
    <p:extLst>
      <p:ext uri="{BB962C8B-B14F-4D97-AF65-F5344CB8AC3E}">
        <p14:creationId xmlns:p14="http://schemas.microsoft.com/office/powerpoint/2010/main" val="922103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hirsampdevdash.azurewebsites.net/"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mailto:fhirsampdev-admin@fhirserversamples.onmicrosoft.com" TargetMode="External"/><Relationship Id="rId4" Type="http://schemas.openxmlformats.org/officeDocument/2006/relationships/hyperlink" Target="https://fhirsampdevjs.azurewebsites.ne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ithub.com/microsoft/health-architectur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375D1-61FB-3243-8074-59CD809395A7}" type="slidenum">
              <a:rPr lang="en-US" smtClean="0"/>
              <a:t>1</a:t>
            </a:fld>
            <a:endParaRPr lang="en-US"/>
          </a:p>
        </p:txBody>
      </p:sp>
    </p:spTree>
    <p:extLst>
      <p:ext uri="{BB962C8B-B14F-4D97-AF65-F5344CB8AC3E}">
        <p14:creationId xmlns:p14="http://schemas.microsoft.com/office/powerpoint/2010/main" val="1439259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Healthcare Interoperability Resources (FHIR, pronounced "fire") is a draft standard describing data formats and elements (known as "resources") and an application programming interface (API) for exchanging electronic health records. The standard was created by the Health Level Seven International (HL7) health-care standards organization.</a:t>
            </a:r>
          </a:p>
          <a:p>
            <a:endParaRPr lang="en-US" dirty="0"/>
          </a:p>
          <a:p>
            <a:r>
              <a:rPr lang="en-US" dirty="0"/>
              <a:t>FHIR builds on previous data format standards from HL7, like HL7 version 2.x and HL7 version 3.x. But it is easier to implement because it uses a modern web-based suite of API technology, including a HTTP-based RESTful protocol, HTML and Cascading Style Sheets for user interface integration, a choice of JSON, XML or RDF for data representation, and Atom for results. One of its goals is to facilitate interoperation between legacy health care systems, to make it easy to provide health care information to health care providers and individuals on a wide variety of devices from computers to tablets to cell phones, and to allow third-party application developers to provide medical applications which can be easily integrated into existing systems.</a:t>
            </a:r>
          </a:p>
          <a:p>
            <a:endParaRPr lang="en-US" dirty="0"/>
          </a:p>
          <a:p>
            <a:r>
              <a:rPr lang="en-US" dirty="0"/>
              <a:t>FHIR provides an alternative to document-centric approaches by directly exposing discrete data elements as services. For example, basic elements of healthcare like patients, admissions, diagnostic reports and medications can each be retrieved and manipulated via their own resource URLs.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FHIR is implemented on top of HL7 and the HTTPS (HTTP Secure) protocol, messages can be parsed by wire data analytics platforms for real-time data gathering. In this concept, healthcare organizations would be able to gather real-time data from specified segments in FHIR messages as those messages pass over the network. That data can be streamed to a data store where it can be correlated with other informatics data. Potential use cases include epidemic tracking, prescription drug fraud, adverse drug interaction warnings, and emergency room wait times.	</a:t>
            </a:r>
          </a:p>
        </p:txBody>
      </p:sp>
      <p:sp>
        <p:nvSpPr>
          <p:cNvPr id="4" name="Slide Number Placeholder 3"/>
          <p:cNvSpPr>
            <a:spLocks noGrp="1"/>
          </p:cNvSpPr>
          <p:nvPr>
            <p:ph type="sldNum" sz="quarter" idx="5"/>
          </p:nvPr>
        </p:nvSpPr>
        <p:spPr/>
        <p:txBody>
          <a:bodyPr/>
          <a:lstStyle/>
          <a:p>
            <a:fld id="{6E2CDB00-C695-4ED2-82FD-6925853F0C51}" type="slidenum">
              <a:rPr lang="en-US" smtClean="0"/>
              <a:t>13</a:t>
            </a:fld>
            <a:endParaRPr lang="en-US"/>
          </a:p>
        </p:txBody>
      </p:sp>
    </p:spTree>
    <p:extLst>
      <p:ext uri="{BB962C8B-B14F-4D97-AF65-F5344CB8AC3E}">
        <p14:creationId xmlns:p14="http://schemas.microsoft.com/office/powerpoint/2010/main" val="779348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Mac… great! You’re already a step ahead.</a:t>
            </a:r>
          </a:p>
          <a:p>
            <a:br>
              <a:rPr lang="en-US" dirty="0"/>
            </a:br>
            <a:r>
              <a:rPr lang="en-US" dirty="0"/>
              <a:t>If not, get your Windows box loaded up with all the tools that work well in the OSS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810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ystem-ui"/>
              </a:rPr>
              <a:t>Ingestion</a:t>
            </a:r>
          </a:p>
          <a:p>
            <a:pPr algn="l"/>
            <a:r>
              <a:rPr lang="en-US" b="0" i="0" dirty="0">
                <a:solidFill>
                  <a:srgbClr val="000000"/>
                </a:solidFill>
                <a:effectLst/>
                <a:latin typeface="system-ui"/>
              </a:rPr>
              <a:t>Healthcare organizations continue to face a variety of challenges with their data. There is a virtual explosion in the amount of collected information, fragmentation of data and formats across providers and care teams, spiraling cost escalation, and a shortage of staff and resources to keep up with the workload.</a:t>
            </a:r>
          </a:p>
          <a:p>
            <a:pPr algn="l"/>
            <a:endParaRPr lang="en-US" b="0" i="0" dirty="0">
              <a:solidFill>
                <a:srgbClr val="000000"/>
              </a:solidFill>
              <a:effectLst/>
              <a:latin typeface="system-ui"/>
            </a:endParaRPr>
          </a:p>
          <a:p>
            <a:pPr algn="l"/>
            <a:r>
              <a:rPr lang="en-US" b="0" i="0" dirty="0">
                <a:solidFill>
                  <a:srgbClr val="000000"/>
                </a:solidFill>
                <a:effectLst/>
                <a:latin typeface="system-ui"/>
              </a:rPr>
              <a:t>However, with technology rapidly changing and growing, adopting it may seem like a daunting prospect for many healthcare organizations that also need to follow compliance regulations and ensure data security.</a:t>
            </a:r>
          </a:p>
          <a:p>
            <a:pPr algn="l"/>
            <a:endParaRPr lang="en-US" b="0" i="0" dirty="0">
              <a:solidFill>
                <a:srgbClr val="000000"/>
              </a:solidFill>
              <a:effectLst/>
              <a:latin typeface="system-ui"/>
            </a:endParaRPr>
          </a:p>
          <a:p>
            <a:pPr algn="l"/>
            <a:r>
              <a:rPr lang="en-US" b="0" i="0" dirty="0">
                <a:solidFill>
                  <a:srgbClr val="000000"/>
                </a:solidFill>
                <a:effectLst/>
                <a:latin typeface="system-ui"/>
              </a:rPr>
              <a:t>The good news is that it is possible to achieve HIPAA compliance while also implementing cloud technologies to store and utilize health data to make smarter decisions. We’ve innovated the way healthcare organizations can enrich, normalize and unify protected health information (PHI) from on-premise systems into and through Fast Healthcare Interoperability Resources (FHIR).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054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Mac… great! You’re already a step ahead.</a:t>
            </a:r>
          </a:p>
          <a:p>
            <a:br>
              <a:rPr lang="en-US" dirty="0"/>
            </a:br>
            <a:r>
              <a:rPr lang="en-US" dirty="0"/>
              <a:t>If not, get your Windows box loaded up with all the tools that work well in the OSS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207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Mac… great! You’re already a step ahead.</a:t>
            </a:r>
          </a:p>
          <a:p>
            <a:br>
              <a:rPr lang="en-US" dirty="0"/>
            </a:br>
            <a:r>
              <a:rPr lang="en-US" dirty="0"/>
              <a:t>If not, get your Windows box loaded up with all the tools that work well in the OSS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188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Mac… great! You’re already a step ahead.</a:t>
            </a:r>
          </a:p>
          <a:p>
            <a:br>
              <a:rPr lang="en-US" dirty="0"/>
            </a:br>
            <a:r>
              <a:rPr lang="en-US" dirty="0"/>
              <a:t>If not, get your Windows box loaded up with all the tools that work well in the OSS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162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Mac… great! You’re already a step ahead.</a:t>
            </a:r>
          </a:p>
          <a:p>
            <a:br>
              <a:rPr lang="en-US" dirty="0"/>
            </a:br>
            <a:r>
              <a:rPr lang="en-US" dirty="0"/>
              <a:t>If not, get your Windows box loaded up with all the tools that work well in the OSS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551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Mac… great! You’re already a step ahead.</a:t>
            </a:r>
          </a:p>
          <a:p>
            <a:br>
              <a:rPr lang="en-US" dirty="0"/>
            </a:br>
            <a:r>
              <a:rPr lang="en-US" dirty="0"/>
              <a:t>If not, get your Windows box loaded up with all the tools that work well in the OSS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312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Mac… great! You’re already a step ahead.</a:t>
            </a:r>
          </a:p>
          <a:p>
            <a:br>
              <a:rPr lang="en-US" dirty="0"/>
            </a:br>
            <a:r>
              <a:rPr lang="en-US" dirty="0"/>
              <a:t>If not, get your Windows box loaded up with all the tools that work well in the OSS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743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Mac… great! You’re already a step ahead.</a:t>
            </a:r>
          </a:p>
          <a:p>
            <a:br>
              <a:rPr lang="en-US" dirty="0"/>
            </a:br>
            <a:r>
              <a:rPr lang="en-US" dirty="0"/>
              <a:t>If not, get your Windows box loaded up with all the tools that work well in the OSS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45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Organizations building healthcare solutions face significant challenges as the data needed for modern solutions leveraging advanced analytics and machine learning can be difficult to access and is often segregated into different silos based on a variety of healthcare systems including electronic health records (EHR), financial/billing systems, customer relationship management (CRM) for marketing, picture archiving and communication systems (PACS) for imagery and more. To further complicate matters, evolving health data systems, including connected devices in the Internet of Medical Things (IoMT), genomics and immunomics systems, big data sets from government agencies and research institutions and more, make it difficult to get a complete view of a patient’s or population’s data. The desire is to bring all this data together to build modern healthcare solutions that can improve clinical, financial, operational, and population health analytics. The ability to digitally capture, annotate, and combine data to apply machine learning will transform the delivery of healthcare.</a:t>
            </a:r>
          </a:p>
          <a:p>
            <a:r>
              <a:rPr lang="en-US" sz="1200" kern="1200">
                <a:solidFill>
                  <a:schemeClr val="tx1"/>
                </a:solidFill>
                <a:effectLst/>
                <a:latin typeface="+mn-lt"/>
                <a:ea typeface="+mn-ea"/>
                <a:cs typeface="+mn-cs"/>
              </a:rPr>
              <a:t>In order to successfully bring together the relevant data and apply machine learning, organizations require a platform that supports standards-based interoperability, the security and privacy needed when working with PHI, and the compute capability to process a large amount of data.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A824A-D552-445F-B335-54C09463F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073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Mac… great! You’re already a step ahead.</a:t>
            </a:r>
          </a:p>
          <a:p>
            <a:br>
              <a:rPr lang="en-US" dirty="0"/>
            </a:br>
            <a:r>
              <a:rPr lang="en-US" dirty="0"/>
              <a:t>If not, get your Windows box loaded up with all the tools that work well in the OSS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458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Mac… great! You’re already a step ahead.</a:t>
            </a:r>
          </a:p>
          <a:p>
            <a:br>
              <a:rPr lang="en-US" dirty="0"/>
            </a:br>
            <a:r>
              <a:rPr lang="en-US" dirty="0"/>
              <a:t>If not, get your Windows box loaded up with all the tools that work well in the OSS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458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Mac… great! You’re already a step ahead.</a:t>
            </a:r>
          </a:p>
          <a:p>
            <a:br>
              <a:rPr lang="en-US" dirty="0"/>
            </a:br>
            <a:r>
              <a:rPr lang="en-US" dirty="0"/>
              <a:t>If not, get your Windows box loaded up with all the tools that work well in the OSS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D71AE-08D6-4951-B1CF-CF97299DB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45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 to the paper published in JMIR Medical Informatics “despite the relatively rapid nationwide adoption of electronic health records (EHRs), the industry’s ability to successfully exchange computable health data has not kept pace. A recent study found that less than 35% of providers report data exchange with other providers within the same organization or affiliated hospitals. The exchange of data across organizations is even more limited, with less than 14% of providers reporting they exchange data with providers in other organizations or unaffiliated hospitals.” These systems have been developed using older standards, including HL7® v2.x, Clinical Document Architecture (CDA) and proprietary APIs that make it challenging for healthcare solution developers to leverage these systems across healthcare providers. This has significantly limited access to healthcare data across providers and made it far too difficult to gain insight that can be derived from analytics and machine learning. </a:t>
            </a:r>
          </a:p>
          <a:p>
            <a:r>
              <a:rPr lang="en-US" sz="1200" kern="1200" dirty="0">
                <a:solidFill>
                  <a:schemeClr val="tx1"/>
                </a:solidFill>
                <a:effectLst/>
                <a:latin typeface="+mn-lt"/>
                <a:ea typeface="+mn-ea"/>
                <a:cs typeface="+mn-cs"/>
              </a:rPr>
              <a:t>Azure API for FHIR® implements the HL7® FHIR® specification, enabling interoperability based on an emerging industry standard data model and RESTful interface for health data. The cloud-based API supports SMART on FHIR® integration with Azure Active Directory to enable 3rd party application developers to leverage existing application development.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Azure API for FHIR® was designed around three primary use cases – health system interoperability, research, and startup/innovation health projects. Across these use cases is a similar pattern – data from one or more systems of record coming together in a single persistence model through the Azure API for FHIR® and being enriched through analytics and machine learning. New systems of engagement interact with the data through the Azure API for FHIR®.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Health System Interoperability</a:t>
            </a:r>
          </a:p>
          <a:p>
            <a:r>
              <a:rPr lang="en-US" sz="1200" kern="1200" dirty="0">
                <a:solidFill>
                  <a:schemeClr val="tx1"/>
                </a:solidFill>
                <a:effectLst/>
                <a:latin typeface="+mn-lt"/>
                <a:ea typeface="+mn-ea"/>
                <a:cs typeface="+mn-cs"/>
              </a:rPr>
              <a:t>While EHRs exist as the primary ‘source of truth’ in many clinical settings, it is not uncommon for providers to have multiple instances of the same EHR offerings (10 variations of Epic installations), different EHRs in different parts of their ecosystem (5 Cerner EHR installations and 2 Epic installations) or to have several non-EHR databases that serve as a source of truth (e.g. PACs systems, research databases, IOMT databases,  etc.).   A typical provider ecosystem can house 20 (or more) databases that often don’t talk to one another or store data in different formats.   </a:t>
            </a:r>
          </a:p>
          <a:p>
            <a:r>
              <a:rPr lang="en-US" sz="1200" kern="1200" dirty="0">
                <a:solidFill>
                  <a:schemeClr val="tx1"/>
                </a:solidFill>
                <a:effectLst/>
                <a:latin typeface="+mn-lt"/>
                <a:ea typeface="+mn-ea"/>
                <a:cs typeface="+mn-cs"/>
              </a:rPr>
              <a:t>Standardizing on FHIR provides a more open and stable data structure and use of the Azure API for FHIR as a service that sits on top of those systems helps to enable interoperability and data exchange.</a:t>
            </a:r>
          </a:p>
          <a:p>
            <a:r>
              <a:rPr lang="en-US" sz="1200" kern="1200" dirty="0">
                <a:solidFill>
                  <a:schemeClr val="tx1"/>
                </a:solidFill>
                <a:effectLst/>
                <a:latin typeface="+mn-lt"/>
                <a:ea typeface="+mn-ea"/>
                <a:cs typeface="+mn-cs"/>
              </a:rPr>
              <a:t>As institutions begin to implement various ML application to datasets, the Azure API for FHIR provides easy data exchange and means to annotate patient data thru FHIR APIs.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Research</a:t>
            </a:r>
          </a:p>
          <a:p>
            <a:r>
              <a:rPr lang="en-US" sz="1200" kern="1200" dirty="0">
                <a:solidFill>
                  <a:schemeClr val="tx1"/>
                </a:solidFill>
                <a:effectLst/>
                <a:latin typeface="+mn-lt"/>
                <a:ea typeface="+mn-ea"/>
                <a:cs typeface="+mn-cs"/>
              </a:rPr>
              <a:t>Healthcare researchers will find the FHIR standard in general and the </a:t>
            </a:r>
            <a:r>
              <a:rPr lang="en-US" sz="1200" i="1" kern="1200" dirty="0">
                <a:solidFill>
                  <a:schemeClr val="tx1"/>
                </a:solidFill>
                <a:effectLst/>
                <a:latin typeface="+mn-lt"/>
                <a:ea typeface="+mn-ea"/>
                <a:cs typeface="+mn-cs"/>
              </a:rPr>
              <a:t>Azure API for FHIR</a:t>
            </a:r>
            <a:r>
              <a:rPr lang="en-US" sz="1200" kern="1200" dirty="0">
                <a:solidFill>
                  <a:schemeClr val="tx1"/>
                </a:solidFill>
                <a:effectLst/>
                <a:latin typeface="+mn-lt"/>
                <a:ea typeface="+mn-ea"/>
                <a:cs typeface="+mn-cs"/>
              </a:rPr>
              <a:t> useful as it normalizes data around a common FHIR data model and reduces the workload for machine learning and data sharing.</a:t>
            </a:r>
          </a:p>
          <a:p>
            <a:r>
              <a:rPr lang="en-US" sz="1200" kern="1200" dirty="0">
                <a:solidFill>
                  <a:schemeClr val="tx1"/>
                </a:solidFill>
                <a:effectLst/>
                <a:latin typeface="+mn-lt"/>
                <a:ea typeface="+mn-ea"/>
                <a:cs typeface="+mn-cs"/>
              </a:rPr>
              <a:t>Exchange of data via the Azure API for FHIR provides audit logs and access controls which help control the flow of data and who has access to what data types.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Startup &amp; Innovation Projects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Customers developing a patient or provider centric app (mobile or web) can leverage Azure </a:t>
            </a:r>
            <a:r>
              <a:rPr lang="en-US" sz="1200" i="1" kern="1200" dirty="0">
                <a:solidFill>
                  <a:schemeClr val="tx1"/>
                </a:solidFill>
                <a:effectLst/>
                <a:latin typeface="+mn-lt"/>
                <a:ea typeface="+mn-ea"/>
                <a:cs typeface="+mn-cs"/>
              </a:rPr>
              <a:t>API for FHIR </a:t>
            </a:r>
            <a:r>
              <a:rPr lang="en-US" sz="1200" kern="1200" dirty="0">
                <a:solidFill>
                  <a:schemeClr val="tx1"/>
                </a:solidFill>
                <a:effectLst/>
                <a:latin typeface="+mn-lt"/>
                <a:ea typeface="+mn-ea"/>
                <a:cs typeface="+mn-cs"/>
              </a:rPr>
              <a:t>as a fully managed backend service. The </a:t>
            </a:r>
            <a:r>
              <a:rPr lang="en-US" sz="1200" i="1" kern="1200" dirty="0">
                <a:solidFill>
                  <a:schemeClr val="tx1"/>
                </a:solidFill>
                <a:effectLst/>
                <a:latin typeface="+mn-lt"/>
                <a:ea typeface="+mn-ea"/>
                <a:cs typeface="+mn-cs"/>
              </a:rPr>
              <a:t>Azure API for FHIR</a:t>
            </a:r>
            <a:r>
              <a:rPr lang="en-US" sz="1200" kern="1200" dirty="0">
                <a:solidFill>
                  <a:schemeClr val="tx1"/>
                </a:solidFill>
                <a:effectLst/>
                <a:latin typeface="+mn-lt"/>
                <a:ea typeface="+mn-ea"/>
                <a:cs typeface="+mn-cs"/>
              </a:rPr>
              <a:t> provides a valuable resource in that customers can managing data and exchanging data in a secure cloud environment designed for health data, leverage SMART on FHIR implementation guidelines, and enable their technology to be utilized by all provider systems (e.g. most EHRs have enabled FHIR read APIs).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96BA33-6360-40A1-9606-58E0047CF4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95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96BA33-6360-40A1-9606-58E0047CF4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53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do these orgs need and want?</a:t>
            </a:r>
          </a:p>
          <a:p>
            <a:r>
              <a:rPr lang="en-US" dirty="0"/>
              <a:t>Initiatives: Interoperability, research, innovation </a:t>
            </a:r>
          </a:p>
          <a:p>
            <a:r>
              <a:rPr lang="en-US" dirty="0"/>
              <a:t>Moved to new standards defined by FHIR</a:t>
            </a:r>
          </a:p>
          <a:p>
            <a:r>
              <a:rPr lang="en-US" dirty="0"/>
              <a:t>Enable new tech to speak to your language</a:t>
            </a:r>
            <a:br>
              <a:rPr lang="en-US" dirty="0"/>
            </a:br>
            <a:r>
              <a:rPr lang="en-US" dirty="0"/>
              <a:t>5000 feet view of what orgs are looking for</a:t>
            </a:r>
          </a:p>
          <a:p>
            <a:endParaRPr lang="en-US" dirty="0"/>
          </a:p>
          <a:p>
            <a:r>
              <a:rPr lang="en-US" dirty="0"/>
              <a:t>All system are generating data about patient and activities of particular org</a:t>
            </a:r>
          </a:p>
          <a:p>
            <a:pPr marL="171450" indent="-171450">
              <a:buFontTx/>
              <a:buChar char="-"/>
            </a:pPr>
            <a:r>
              <a:rPr lang="en-US" dirty="0"/>
              <a:t>Diff to connect and operate with one another</a:t>
            </a:r>
          </a:p>
          <a:p>
            <a:pPr marL="171450" indent="-171450">
              <a:buFontTx/>
              <a:buChar char="-"/>
            </a:pPr>
            <a:r>
              <a:rPr lang="en-US" dirty="0"/>
              <a:t>Put everything in one place for single view</a:t>
            </a:r>
          </a:p>
          <a:p>
            <a:pPr marL="628650" lvl="1" indent="-171450">
              <a:buFontTx/>
              <a:buChar char="-"/>
            </a:pPr>
            <a:r>
              <a:rPr lang="en-US" dirty="0"/>
              <a:t>Intelligences</a:t>
            </a:r>
          </a:p>
          <a:p>
            <a:pPr marL="171450" lvl="0" indent="-171450">
              <a:buFontTx/>
              <a:buChar char="-"/>
            </a:pPr>
            <a:r>
              <a:rPr lang="en-US" dirty="0"/>
              <a:t>Ingest systems into a single place (not replace legacy system)</a:t>
            </a:r>
          </a:p>
          <a:p>
            <a:pPr marL="171450" lvl="0" indent="-171450">
              <a:buFontTx/>
              <a:buChar char="-"/>
            </a:pPr>
            <a:r>
              <a:rPr lang="en-US" dirty="0"/>
              <a:t>Perform advanced analytics on data (AI/ML)</a:t>
            </a:r>
          </a:p>
          <a:p>
            <a:pPr marL="171450" lvl="0" indent="-171450">
              <a:buFontTx/>
              <a:buChar char="-"/>
            </a:pPr>
            <a:r>
              <a:rPr lang="en-US" dirty="0"/>
              <a:t>Scalability</a:t>
            </a:r>
          </a:p>
          <a:p>
            <a:pPr marL="0" lvl="0" indent="0">
              <a:buFontTx/>
              <a:buNone/>
            </a:pPr>
            <a:endParaRPr lang="en-US" dirty="0"/>
          </a:p>
          <a:p>
            <a:pPr marL="0" lvl="0" indent="0">
              <a:buFontTx/>
              <a:buNone/>
            </a:pPr>
            <a:r>
              <a:rPr lang="en-US" dirty="0"/>
              <a:t>Azure API for FHIR:</a:t>
            </a:r>
          </a:p>
          <a:p>
            <a:pPr marL="0" lvl="0" indent="0">
              <a:buFontTx/>
              <a:buNone/>
            </a:pPr>
            <a:r>
              <a:rPr lang="en-US" dirty="0"/>
              <a:t>What we built to support what customer want</a:t>
            </a:r>
          </a:p>
          <a:p>
            <a:pPr marL="0" lvl="0" indent="0">
              <a:buFontTx/>
              <a:buNone/>
            </a:pPr>
            <a:r>
              <a:rPr lang="en-US" dirty="0"/>
              <a:t>Support what customer want to do thru the above workflow:</a:t>
            </a:r>
          </a:p>
          <a:p>
            <a:pPr marL="0" lvl="0" indent="0">
              <a:buFontTx/>
              <a:buNone/>
            </a:pPr>
            <a:r>
              <a:rPr lang="en-US" dirty="0"/>
              <a:t>Ingest &amp; Enrichment of data: Easily ingest and enrich any volume, variety or velocity of Healthcare data</a:t>
            </a:r>
          </a:p>
          <a:p>
            <a:pPr marL="0" lvl="0" indent="0">
              <a:buFontTx/>
              <a:buNone/>
            </a:pPr>
            <a:r>
              <a:rPr lang="en-US" dirty="0"/>
              <a:t>- ADF – pull data out of HLC systems</a:t>
            </a:r>
          </a:p>
          <a:p>
            <a:pPr marL="0" lvl="0" indent="0">
              <a:buFontTx/>
              <a:buNone/>
            </a:pPr>
            <a:r>
              <a:rPr lang="en-US" dirty="0"/>
              <a:t>- </a:t>
            </a:r>
            <a:r>
              <a:rPr lang="en-US" dirty="0" err="1"/>
              <a:t>IoMT</a:t>
            </a:r>
            <a:r>
              <a:rPr lang="en-US" dirty="0"/>
              <a:t> – capture real-time remote data from connected devices</a:t>
            </a:r>
          </a:p>
          <a:p>
            <a:pPr marL="171450" lvl="0" indent="-171450">
              <a:buFontTx/>
              <a:buChar char="-"/>
            </a:pPr>
            <a:r>
              <a:rPr lang="en-US" dirty="0"/>
              <a:t>Azure Functions – incorporate into some workflow</a:t>
            </a:r>
          </a:p>
          <a:p>
            <a:pPr marL="171450" lvl="0" indent="-171450">
              <a:buFontTx/>
              <a:buChar char="-"/>
            </a:pPr>
            <a:r>
              <a:rPr lang="en-US" dirty="0"/>
              <a:t>Push – system can talk directly to Azure API for FHIR</a:t>
            </a:r>
          </a:p>
          <a:p>
            <a:pPr marL="628650" lvl="1" indent="-171450">
              <a:buFontTx/>
              <a:buChar char="-"/>
            </a:pPr>
            <a:r>
              <a:rPr lang="en-US" dirty="0"/>
              <a:t>Send FHIR data directly into Azure FHIR APIs</a:t>
            </a:r>
          </a:p>
          <a:p>
            <a:pPr marL="628650" lvl="1" indent="-171450">
              <a:buFontTx/>
              <a:buChar char="-"/>
            </a:pPr>
            <a:r>
              <a:rPr lang="en-US" dirty="0"/>
              <a:t>Any system can integrate with FHIR API can integrate with Azure API for FHIR (no proprietary changes)</a:t>
            </a:r>
          </a:p>
          <a:p>
            <a:pPr marL="0" lvl="0" indent="0">
              <a:buFontTx/>
              <a:buNone/>
            </a:pPr>
            <a:r>
              <a:rPr lang="en-US" dirty="0"/>
              <a:t>Persist data: Create unified longitudinal records and track lineage</a:t>
            </a:r>
          </a:p>
          <a:p>
            <a:pPr marL="171450" lvl="0" indent="-171450">
              <a:buFontTx/>
              <a:buChar char="-"/>
            </a:pPr>
            <a:r>
              <a:rPr lang="en-US" dirty="0"/>
              <a:t>API for FHIR is where data is persisted</a:t>
            </a:r>
          </a:p>
          <a:p>
            <a:pPr marL="171450" lvl="0" indent="-171450">
              <a:buFontTx/>
              <a:buChar char="-"/>
            </a:pPr>
            <a:r>
              <a:rPr lang="en-US" dirty="0"/>
              <a:t>Customer sees the API endpoint and all security around it(not underlying infra)</a:t>
            </a:r>
          </a:p>
          <a:p>
            <a:pPr marL="628650" lvl="1" indent="-171450">
              <a:buFontTx/>
              <a:buChar char="-"/>
            </a:pPr>
            <a:r>
              <a:rPr lang="en-US" dirty="0"/>
              <a:t>Implementation details are hidden behind the scenes</a:t>
            </a:r>
          </a:p>
          <a:p>
            <a:pPr marL="628650" lvl="1" indent="-171450">
              <a:buFontTx/>
              <a:buChar char="-"/>
            </a:pPr>
            <a:r>
              <a:rPr lang="en-US" dirty="0"/>
              <a:t>Interact with those endpoints to scale up/down for throughput</a:t>
            </a:r>
          </a:p>
          <a:p>
            <a:pPr marL="0" lvl="0" indent="0">
              <a:buFontTx/>
              <a:buNone/>
            </a:pPr>
            <a:r>
              <a:rPr lang="en-US" dirty="0"/>
              <a:t>Query &amp; Provision data (into tools that are relevant): Provision and manage access for querying, exploration, operationalization.</a:t>
            </a:r>
          </a:p>
          <a:p>
            <a:pPr marL="171450" lvl="0" indent="-171450">
              <a:buFontTx/>
              <a:buChar char="-"/>
            </a:pPr>
            <a:r>
              <a:rPr lang="en-US" dirty="0"/>
              <a:t>Export FHIR data into Azure Databricks to reshape the data</a:t>
            </a:r>
          </a:p>
          <a:p>
            <a:pPr marL="628650" lvl="1" indent="-171450">
              <a:buFontTx/>
              <a:buChar char="-"/>
            </a:pPr>
            <a:r>
              <a:rPr lang="en-US" dirty="0"/>
              <a:t>Analytics and ML, need data in tabular structure and pull together diff parts of the data</a:t>
            </a:r>
          </a:p>
          <a:p>
            <a:pPr marL="0" lvl="0" indent="0">
              <a:buFontTx/>
              <a:buNone/>
            </a:pPr>
            <a:r>
              <a:rPr lang="en-US" dirty="0"/>
              <a:t>Intelligence: Create new insights and build targeted AI models on the entire data estate</a:t>
            </a:r>
          </a:p>
          <a:p>
            <a:pPr marL="171450" lvl="0" indent="-171450">
              <a:buFontTx/>
              <a:buChar char="-"/>
            </a:pPr>
            <a:r>
              <a:rPr lang="en-US" dirty="0"/>
              <a:t>Once data is provisioned, you can bring it into difference intelligence systems and connect that out</a:t>
            </a:r>
          </a:p>
          <a:p>
            <a:pPr marL="628650" lvl="1" indent="-171450">
              <a:buFontTx/>
              <a:buChar char="-"/>
            </a:pPr>
            <a:r>
              <a:rPr lang="en-US" dirty="0"/>
              <a:t>Azure Synapse Analytics</a:t>
            </a:r>
          </a:p>
          <a:p>
            <a:pPr marL="628650" lvl="1" indent="-171450">
              <a:buFontTx/>
              <a:buChar char="-"/>
            </a:pPr>
            <a:r>
              <a:rPr lang="en-US" dirty="0"/>
              <a:t>Machine Learning, etc.</a:t>
            </a:r>
          </a:p>
          <a:p>
            <a:pPr marL="0" lvl="0" indent="0">
              <a:buFontTx/>
              <a:buNone/>
            </a:pPr>
            <a:endParaRPr lang="en-US" dirty="0"/>
          </a:p>
          <a:p>
            <a:pPr marL="0" lvl="0" indent="0">
              <a:buFontTx/>
              <a:buNone/>
            </a:pPr>
            <a:r>
              <a:rPr lang="en-US" dirty="0"/>
              <a:t>Scale</a:t>
            </a:r>
          </a:p>
          <a:p>
            <a:pPr marL="171450" lvl="0" indent="-171450">
              <a:buFontTx/>
              <a:buChar char="-"/>
            </a:pPr>
            <a:r>
              <a:rPr lang="en-US" dirty="0"/>
              <a:t>Easily leverage cloud for storage or processing of a variety of modalities at scale and lower cost.</a:t>
            </a:r>
          </a:p>
          <a:p>
            <a:pPr marL="171450" lvl="0" indent="-171450">
              <a:buFontTx/>
              <a:buChar char="-"/>
            </a:pPr>
            <a:endParaRPr lang="en-US" dirty="0"/>
          </a:p>
          <a:p>
            <a:pPr marL="0" lvl="0" indent="0">
              <a:buFontTx/>
              <a:buNone/>
            </a:pPr>
            <a:r>
              <a:rPr lang="en-US" dirty="0"/>
              <a:t>Trust</a:t>
            </a:r>
          </a:p>
          <a:p>
            <a:pPr marL="171450" lvl="0" indent="-171450">
              <a:buFontTx/>
              <a:buChar char="-"/>
            </a:pPr>
            <a:r>
              <a:rPr lang="en-US" dirty="0"/>
              <a:t>Secure, compliant and operational.</a:t>
            </a:r>
          </a:p>
          <a:p>
            <a:pPr marL="0" lvl="0" indent="0">
              <a:buFontTx/>
              <a:buNone/>
            </a:pPr>
            <a:endParaRPr lang="en-US" dirty="0"/>
          </a:p>
          <a:p>
            <a:pPr marL="0" lvl="0" indent="0">
              <a:buFontTx/>
              <a:buNone/>
            </a:pPr>
            <a:r>
              <a:rPr lang="en-US" dirty="0"/>
              <a:t>Working outwards towards the edges:</a:t>
            </a:r>
          </a:p>
          <a:p>
            <a:pPr marL="0" lvl="0" indent="0">
              <a:buFontTx/>
              <a:buNone/>
            </a:pPr>
            <a:r>
              <a:rPr lang="en-US" dirty="0"/>
              <a:t>IoMT FHIR Connector</a:t>
            </a:r>
          </a:p>
          <a:p>
            <a:pPr marL="0" lvl="0" indent="0">
              <a:buFontTx/>
              <a:buNone/>
            </a:pPr>
            <a:endParaRPr lang="en-US" dirty="0"/>
          </a:p>
          <a:p>
            <a:pPr marL="628650" lvl="1" indent="-171450">
              <a:buFontTx/>
              <a:buChar char="-"/>
            </a:pPr>
            <a:endParaRPr lang="en-US" dirty="0"/>
          </a:p>
          <a:p>
            <a:pPr marL="628650" lvl="1" indent="-171450">
              <a:buFontTx/>
              <a:buChar char="-"/>
            </a:pPr>
            <a:endParaRPr lang="en-US" dirty="0"/>
          </a:p>
          <a:p>
            <a:pPr marL="171450" lvl="0" indent="-171450">
              <a:buFontTx/>
              <a:buChar char="-"/>
            </a:pPr>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2113775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&lt;ANNIMATED&gt;</a:t>
            </a:r>
          </a:p>
          <a:p>
            <a:r>
              <a:rPr lang="en-US" dirty="0"/>
              <a:t>The Healthcare API for FHIR moves the burden of operation, maintenance, updates and compliance from the customer to Microsoft. </a:t>
            </a:r>
          </a:p>
          <a:p>
            <a:endParaRPr lang="en-US" dirty="0"/>
          </a:p>
          <a:p>
            <a:r>
              <a:rPr lang="en-US" dirty="0"/>
              <a:t>The Microsoft Healthcare APIs for fully managed Platform-as-a-Service offerings available in Azure (i.e. resources in the Azure Portal). </a:t>
            </a:r>
          </a:p>
        </p:txBody>
      </p:sp>
      <p:sp>
        <p:nvSpPr>
          <p:cNvPr id="4" name="Slide Number Placeholder 3"/>
          <p:cNvSpPr>
            <a:spLocks noGrp="1"/>
          </p:cNvSpPr>
          <p:nvPr>
            <p:ph type="sldNum" sz="quarter" idx="10"/>
          </p:nvPr>
        </p:nvSpPr>
        <p:spPr/>
        <p:txBody>
          <a:bodyPr/>
          <a:lstStyle/>
          <a:p>
            <a:fld id="{6FAD939A-10FF-410D-B544-104884549383}" type="slidenum">
              <a:rPr lang="en-US" smtClean="0"/>
              <a:t>9</a:t>
            </a:fld>
            <a:endParaRPr lang="en-US"/>
          </a:p>
        </p:txBody>
      </p:sp>
    </p:spTree>
    <p:extLst>
      <p:ext uri="{BB962C8B-B14F-4D97-AF65-F5344CB8AC3E}">
        <p14:creationId xmlns:p14="http://schemas.microsoft.com/office/powerpoint/2010/main" val="2450797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A824A-D552-445F-B335-54C09463F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100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err="1">
                <a:solidFill>
                  <a:schemeClr val="tx1"/>
                </a:solidFill>
                <a:effectLst/>
                <a:latin typeface="+mn-lt"/>
                <a:ea typeface="+mn-ea"/>
                <a:cs typeface="+mn-cs"/>
              </a:rPr>
              <a:t>FhirDashboard</a:t>
            </a:r>
            <a:r>
              <a:rPr lang="en-US" sz="1600" b="1" kern="1200">
                <a:solidFill>
                  <a:schemeClr val="tx1"/>
                </a:solidFill>
                <a:effectLst/>
                <a:latin typeface="+mn-lt"/>
                <a:ea typeface="+mn-ea"/>
                <a:cs typeface="+mn-cs"/>
              </a:rPr>
              <a:t> URL: </a:t>
            </a:r>
            <a:r>
              <a:rPr lang="en-US" sz="1600" u="sng" kern="1200">
                <a:solidFill>
                  <a:schemeClr val="bg1"/>
                </a:solidFill>
                <a:effectLst/>
                <a:latin typeface="+mn-lt"/>
                <a:ea typeface="+mn-ea"/>
                <a:cs typeface="+mn-cs"/>
                <a:hlinkClick r:id="rId3">
                  <a:extLst>
                    <a:ext uri="{A12FA001-AC4F-418D-AE19-62706E023703}">
                      <ahyp:hlinkClr xmlns:ahyp="http://schemas.microsoft.com/office/drawing/2018/hyperlinkcolor" val="tx"/>
                    </a:ext>
                  </a:extLst>
                </a:hlinkClick>
              </a:rPr>
              <a:t>https://fhirsampdevdash.azurewebsites.net</a:t>
            </a:r>
            <a:r>
              <a:rPr lang="en-US" sz="1600" u="none" kern="1200">
                <a:solidFill>
                  <a:schemeClr val="bg1"/>
                </a:solidFill>
                <a:effectLst/>
                <a:latin typeface="+mn-lt"/>
                <a:ea typeface="+mn-ea"/>
                <a:cs typeface="+mn-cs"/>
              </a:rPr>
              <a:t> (.NET WebApp) or </a:t>
            </a:r>
            <a:r>
              <a:rPr lang="en-US" sz="1600">
                <a:solidFill>
                  <a:schemeClr val="bg1"/>
                </a:solidFill>
                <a:latin typeface="+mn-lt"/>
                <a:hlinkClick r:id="rId4">
                  <a:extLst>
                    <a:ext uri="{A12FA001-AC4F-418D-AE19-62706E023703}">
                      <ahyp:hlinkClr xmlns:ahyp="http://schemas.microsoft.com/office/drawing/2018/hyperlinkcolor" val="tx"/>
                    </a:ext>
                  </a:extLst>
                </a:hlinkClick>
              </a:rPr>
              <a:t>https://fhirsampdevjs.azurewebsites.net/</a:t>
            </a:r>
            <a:r>
              <a:rPr lang="en-US" sz="1600">
                <a:solidFill>
                  <a:schemeClr val="bg1"/>
                </a:solidFill>
                <a:latin typeface="+mn-lt"/>
              </a:rPr>
              <a:t> (JavaScript SPA app)</a:t>
            </a:r>
            <a:br>
              <a:rPr lang="en-US" sz="1600" kern="1200">
                <a:solidFill>
                  <a:schemeClr val="tx1"/>
                </a:solidFill>
                <a:effectLst/>
                <a:latin typeface="+mn-lt"/>
                <a:ea typeface="+mn-ea"/>
                <a:cs typeface="+mn-cs"/>
              </a:rPr>
            </a:br>
            <a:r>
              <a:rPr lang="en-US" sz="1600" b="1" kern="1200">
                <a:solidFill>
                  <a:schemeClr val="tx1"/>
                </a:solidFill>
                <a:effectLst/>
                <a:latin typeface="+mn-lt"/>
                <a:ea typeface="+mn-ea"/>
                <a:cs typeface="+mn-cs"/>
              </a:rPr>
              <a:t>User: </a:t>
            </a:r>
            <a:r>
              <a:rPr lang="en-US" sz="1600" u="none" kern="1200">
                <a:solidFill>
                  <a:schemeClr val="bg1"/>
                </a:solidFill>
                <a:effectLst/>
                <a:latin typeface="+mn-lt"/>
                <a:ea typeface="+mn-ea"/>
                <a:cs typeface="+mn-cs"/>
                <a:hlinkClick r:id="rId5">
                  <a:extLst>
                    <a:ext uri="{A12FA001-AC4F-418D-AE19-62706E023703}">
                      <ahyp:hlinkClr xmlns:ahyp="http://schemas.microsoft.com/office/drawing/2018/hyperlinkcolor" val="tx"/>
                    </a:ext>
                  </a:extLst>
                </a:hlinkClick>
              </a:rPr>
              <a:t>fhirsampdev-admin@fhirserversamples.onmicrosoft.com</a:t>
            </a:r>
            <a:br>
              <a:rPr lang="en-US" sz="1600" kern="1200">
                <a:solidFill>
                  <a:schemeClr val="tx1"/>
                </a:solidFill>
                <a:effectLst/>
                <a:latin typeface="+mn-lt"/>
                <a:ea typeface="+mn-ea"/>
                <a:cs typeface="+mn-cs"/>
              </a:rPr>
            </a:br>
            <a:r>
              <a:rPr lang="en-US" sz="1600" b="1" kern="1200">
                <a:solidFill>
                  <a:schemeClr val="tx1"/>
                </a:solidFill>
                <a:effectLst/>
                <a:latin typeface="+mn-lt"/>
                <a:ea typeface="+mn-ea"/>
                <a:cs typeface="+mn-cs"/>
              </a:rPr>
              <a:t>Password:</a:t>
            </a:r>
            <a:r>
              <a:rPr lang="en-US" sz="1600" kern="1200">
                <a:solidFill>
                  <a:schemeClr val="tx1"/>
                </a:solidFill>
                <a:effectLst/>
                <a:latin typeface="+mn-lt"/>
                <a:ea typeface="+mn-ea"/>
                <a:cs typeface="+mn-cs"/>
              </a:rPr>
              <a:t> Fh1rD3m0!!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AA824A-D552-445F-B335-54C09463F114}" type="slidenum">
              <a:rPr lang="en-US" smtClean="0"/>
              <a:t>11</a:t>
            </a:fld>
            <a:endParaRPr lang="en-US"/>
          </a:p>
        </p:txBody>
      </p:sp>
    </p:spTree>
    <p:extLst>
      <p:ext uri="{BB962C8B-B14F-4D97-AF65-F5344CB8AC3E}">
        <p14:creationId xmlns:p14="http://schemas.microsoft.com/office/powerpoint/2010/main" val="2273516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ystem-ui"/>
              </a:rPr>
              <a:t>Health Architectures is a collection of reference architectures and, where appropriate, implementations. They illustrate end-to-end best practices for using the Azure API for FHIR and related technologies. All content and blog posts can be found in the Table of Contents or via Search.</a:t>
            </a:r>
          </a:p>
          <a:p>
            <a:pPr algn="l"/>
            <a:r>
              <a:rPr lang="en-US" b="0" i="0" u="none" strike="noStrike" dirty="0">
                <a:solidFill>
                  <a:srgbClr val="7253ED"/>
                </a:solidFill>
                <a:effectLst/>
                <a:latin typeface="inherit"/>
                <a:hlinkClick r:id="rId3"/>
              </a:rPr>
              <a:t>View Repo on GitHub</a:t>
            </a:r>
            <a:endParaRPr lang="en-US" b="0" i="0" u="none" strike="noStrike" dirty="0">
              <a:solidFill>
                <a:srgbClr val="7253ED"/>
              </a:solidFill>
              <a:effectLst/>
              <a:latin typeface="inherit"/>
            </a:endParaRPr>
          </a:p>
          <a:p>
            <a:pPr algn="l"/>
            <a:endParaRPr lang="en-US" b="0" i="0" dirty="0">
              <a:solidFill>
                <a:srgbClr val="000000"/>
              </a:solidFill>
              <a:effectLst/>
              <a:latin typeface="system-ui"/>
            </a:endParaRPr>
          </a:p>
          <a:p>
            <a:pPr algn="l"/>
            <a:r>
              <a:rPr lang="en-US" b="0" i="0" dirty="0">
                <a:solidFill>
                  <a:srgbClr val="000000"/>
                </a:solidFill>
                <a:effectLst/>
                <a:latin typeface="system-ui"/>
              </a:rPr>
              <a:t>Overview</a:t>
            </a:r>
          </a:p>
          <a:p>
            <a:pPr algn="l"/>
            <a:r>
              <a:rPr lang="en-US" b="0" i="0" dirty="0">
                <a:solidFill>
                  <a:srgbClr val="000000"/>
                </a:solidFill>
                <a:effectLst/>
                <a:latin typeface="system-ui"/>
              </a:rPr>
              <a:t>We are the Microsoft Health Cloud &amp; Data Architectural Engineering team, which is part of Microsoft Health. We work side by side with the product teams responsible for technologies such as the Azure API for FHIR, IoMT FHIR Connector for Azure, DICOM for FHIR, Microsoft Cloud for Healthcare and more.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A824A-D552-445F-B335-54C09463F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889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tif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
    <p:bg bwMode="gray">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gray">
          <a:xfrm>
            <a:off x="269302" y="1634613"/>
            <a:ext cx="8481340" cy="1793090"/>
          </a:xfrm>
          <a:noFill/>
        </p:spPr>
        <p:txBody>
          <a:bodyPr lIns="146304" tIns="91440" rIns="146304" bIns="91440" anchor="b" anchorCtr="0"/>
          <a:lstStyle>
            <a:lvl1pPr algn="l">
              <a:defRPr sz="5293" cap="none" spc="-98" baseline="0">
                <a:solidFill>
                  <a:schemeClr val="tx1"/>
                </a:solidFill>
                <a:latin typeface="+mj-lt"/>
              </a:defRPr>
            </a:lvl1pPr>
          </a:lstStyle>
          <a:p>
            <a:r>
              <a:rPr lang="en-US"/>
              <a:t>Presentation title</a:t>
            </a:r>
          </a:p>
        </p:txBody>
      </p:sp>
      <p:sp>
        <p:nvSpPr>
          <p:cNvPr id="5" name="Text Placeholder 4"/>
          <p:cNvSpPr>
            <a:spLocks noGrp="1"/>
          </p:cNvSpPr>
          <p:nvPr>
            <p:ph type="body" sz="quarter" idx="12" hasCustomPrompt="1"/>
          </p:nvPr>
        </p:nvSpPr>
        <p:spPr bwMode="gray">
          <a:xfrm>
            <a:off x="269302" y="3429000"/>
            <a:ext cx="8481340" cy="1792326"/>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a:t>Speaker Name</a:t>
            </a:r>
          </a:p>
        </p:txBody>
      </p:sp>
      <p:pic>
        <p:nvPicPr>
          <p:cNvPr id="8" name="MS logo white - EMF">
            <a:extLst>
              <a:ext uri="{FF2B5EF4-FFF2-40B4-BE49-F238E27FC236}">
                <a16:creationId xmlns:a16="http://schemas.microsoft.com/office/drawing/2014/main" id="{4B2448B7-4736-40F6-B6E5-8B83FDA251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619073154"/>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ase study">
    <p:bg>
      <p:bgRef idx="1001">
        <a:schemeClr val="bg1"/>
      </p:bgRef>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69240" y="2197702"/>
            <a:ext cx="5265119" cy="1898981"/>
          </a:xfrm>
        </p:spPr>
        <p:txBody>
          <a:bodyPr/>
          <a:lstStyle>
            <a:lvl1pPr marL="0" indent="0">
              <a:spcAft>
                <a:spcPts val="1800"/>
              </a:spcAft>
              <a:buNone/>
              <a:defRPr sz="2400" spc="100" baseline="0">
                <a:solidFill>
                  <a:schemeClr val="tx1"/>
                </a:solidFill>
              </a:defRPr>
            </a:lvl1pPr>
            <a:lvl2pPr marL="160020" indent="-160020" algn="l" defTabSz="762000" rtl="0" eaLnBrk="1" latinLnBrk="0" hangingPunct="1">
              <a:lnSpc>
                <a:spcPct val="107000"/>
              </a:lnSpc>
              <a:spcBef>
                <a:spcPts val="0"/>
              </a:spcBef>
              <a:spcAft>
                <a:spcPts val="600"/>
              </a:spcAft>
              <a:buClr>
                <a:schemeClr val="tx2"/>
              </a:buClr>
              <a:buFont typeface="Arial" panose="020B0604020202020204" pitchFamily="34" charset="0"/>
              <a:buChar char="•"/>
              <a:defRPr lang="en-US" sz="2000" kern="1200" spc="100" baseline="0" dirty="0" smtClean="0">
                <a:solidFill>
                  <a:schemeClr val="tx1"/>
                </a:solidFill>
                <a:latin typeface="+mn-lt"/>
                <a:ea typeface="+mn-ea"/>
                <a:cs typeface="Times New Roman" panose="02020603050405020304" pitchFamily="18" charset="0"/>
              </a:defRPr>
            </a:lvl2pPr>
            <a:lvl3pPr marL="569913" indent="-228600" defTabSz="762000">
              <a:buClr>
                <a:schemeClr val="tx2"/>
              </a:buClr>
              <a:defRPr spc="100" baseline="0">
                <a:solidFill>
                  <a:schemeClr val="tx1"/>
                </a:solidFill>
              </a:defRPr>
            </a:lvl3pPr>
            <a:lvl4pPr marL="914400" indent="-228600" defTabSz="762000">
              <a:buClr>
                <a:schemeClr val="tx2"/>
              </a:buClr>
              <a:defRPr spc="100" baseline="0">
                <a:solidFill>
                  <a:schemeClr val="tx1"/>
                </a:solidFill>
              </a:defRPr>
            </a:lvl4pPr>
            <a:lvl5pPr marL="1258888" indent="-228600" defTabSz="762000">
              <a:buClr>
                <a:schemeClr val="tx2"/>
              </a:buClr>
              <a:defRPr spc="10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D3ED6A4-84B5-4E0F-AACB-5DDD65A08580}"/>
              </a:ext>
            </a:extLst>
          </p:cNvPr>
          <p:cNvSpPr/>
          <p:nvPr/>
        </p:nvSpPr>
        <p:spPr>
          <a:xfrm>
            <a:off x="6253842" y="1"/>
            <a:ext cx="5938157" cy="6865234"/>
          </a:xfrm>
          <a:prstGeom prst="rect">
            <a:avLst/>
          </a:prstGeom>
          <a:solidFill>
            <a:schemeClr val="bg1">
              <a:lumMod val="9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46F0AFE-AADD-4A6A-8100-DF623625BB3F}"/>
              </a:ext>
            </a:extLst>
          </p:cNvPr>
          <p:cNvSpPr>
            <a:spLocks noGrp="1"/>
          </p:cNvSpPr>
          <p:nvPr>
            <p:ph type="title"/>
          </p:nvPr>
        </p:nvSpPr>
        <p:spPr>
          <a:xfrm>
            <a:off x="269240" y="289511"/>
            <a:ext cx="5265119" cy="1617666"/>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429013004"/>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ase study">
    <p:bg>
      <p:bgPr>
        <a:solidFill>
          <a:schemeClr val="tx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69240" y="1931482"/>
            <a:ext cx="5265119" cy="2003625"/>
          </a:xfrm>
        </p:spPr>
        <p:txBody>
          <a:bodyPr/>
          <a:lstStyle>
            <a:lvl1pPr marL="0" indent="0">
              <a:spcAft>
                <a:spcPts val="1800"/>
              </a:spcAft>
              <a:buNone/>
              <a:defRPr sz="2400" spc="0" baseline="0">
                <a:solidFill>
                  <a:schemeClr val="bg1"/>
                </a:solidFill>
                <a:latin typeface="+mn-lt"/>
              </a:defRPr>
            </a:lvl1pPr>
            <a:lvl2pPr marL="160020" indent="-160020" algn="l" defTabSz="762000" rtl="0" eaLnBrk="1" latinLnBrk="0" hangingPunct="1">
              <a:lnSpc>
                <a:spcPct val="107000"/>
              </a:lnSpc>
              <a:spcBef>
                <a:spcPts val="0"/>
              </a:spcBef>
              <a:spcAft>
                <a:spcPts val="600"/>
              </a:spcAft>
              <a:buClr>
                <a:schemeClr val="tx2"/>
              </a:buClr>
              <a:buFont typeface="Arial" panose="020B0604020202020204" pitchFamily="34" charset="0"/>
              <a:buChar char="•"/>
              <a:defRPr lang="en-US" sz="2000" kern="1200" spc="0" baseline="0" dirty="0" smtClean="0">
                <a:solidFill>
                  <a:schemeClr val="bg1"/>
                </a:solidFill>
                <a:latin typeface="+mn-lt"/>
                <a:ea typeface="+mn-ea"/>
                <a:cs typeface="Times New Roman" panose="02020603050405020304" pitchFamily="18" charset="0"/>
              </a:defRPr>
            </a:lvl2pPr>
            <a:lvl3pPr marL="569913" indent="-228600" defTabSz="762000">
              <a:buClr>
                <a:schemeClr val="tx2"/>
              </a:buClr>
              <a:defRPr spc="0" baseline="0">
                <a:solidFill>
                  <a:schemeClr val="bg1"/>
                </a:solidFill>
              </a:defRPr>
            </a:lvl3pPr>
            <a:lvl4pPr marL="914400" indent="-228600" defTabSz="762000">
              <a:buClr>
                <a:schemeClr val="tx2"/>
              </a:buClr>
              <a:defRPr spc="0" baseline="0">
                <a:solidFill>
                  <a:schemeClr val="bg1"/>
                </a:solidFill>
              </a:defRPr>
            </a:lvl4pPr>
            <a:lvl5pPr marL="1258888" indent="-228600" defTabSz="762000">
              <a:buClr>
                <a:schemeClr val="tx2"/>
              </a:buClr>
              <a:defRPr spc="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146F0AFE-AADD-4A6A-8100-DF623625BB3F}"/>
              </a:ext>
            </a:extLst>
          </p:cNvPr>
          <p:cNvSpPr>
            <a:spLocks noGrp="1"/>
          </p:cNvSpPr>
          <p:nvPr>
            <p:ph type="title"/>
          </p:nvPr>
        </p:nvSpPr>
        <p:spPr>
          <a:xfrm>
            <a:off x="269240" y="289511"/>
            <a:ext cx="5265119" cy="1617666"/>
          </a:xfrm>
        </p:spPr>
        <p:txBody>
          <a:bodyPr/>
          <a:lstStyle>
            <a:lvl1pPr algn="l">
              <a:defRPr sz="4000" spc="0">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3D3ED6A4-84B5-4E0F-AACB-5DDD65A08580}"/>
              </a:ext>
            </a:extLst>
          </p:cNvPr>
          <p:cNvSpPr/>
          <p:nvPr/>
        </p:nvSpPr>
        <p:spPr>
          <a:xfrm>
            <a:off x="6096000" y="1"/>
            <a:ext cx="6095999" cy="68652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170538"/>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FB4F4B-55BF-4097-AFEB-EC32EFE88448}"/>
              </a:ext>
            </a:extLst>
          </p:cNvPr>
          <p:cNvSpPr>
            <a:spLocks noGrp="1"/>
          </p:cNvSpPr>
          <p:nvPr>
            <p:ph type="ftr" sz="quarter" idx="10"/>
          </p:nvPr>
        </p:nvSpPr>
        <p:spPr/>
        <p:txBody>
          <a:bodyPr/>
          <a:lstStyle/>
          <a:p>
            <a:r>
              <a:rPr lang="en-US"/>
              <a:t>MICROSOFT CONFIDENTIAL - SHARED UNDER NDA</a:t>
            </a:r>
          </a:p>
        </p:txBody>
      </p:sp>
      <p:sp>
        <p:nvSpPr>
          <p:cNvPr id="4" name="Date Placeholder 3">
            <a:extLst>
              <a:ext uri="{FF2B5EF4-FFF2-40B4-BE49-F238E27FC236}">
                <a16:creationId xmlns:a16="http://schemas.microsoft.com/office/drawing/2014/main" id="{617833D1-7EE3-45CB-8F58-47F7DC290627}"/>
              </a:ext>
            </a:extLst>
          </p:cNvPr>
          <p:cNvSpPr>
            <a:spLocks noGrp="1"/>
          </p:cNvSpPr>
          <p:nvPr>
            <p:ph type="dt" sz="half" idx="11"/>
          </p:nvPr>
        </p:nvSpPr>
        <p:spPr/>
        <p:txBody>
          <a:bodyPr/>
          <a:lstStyle/>
          <a:p>
            <a:fld id="{1B98BE84-AB94-4972-B946-4DA45C6126C9}" type="datetime1">
              <a:rPr lang="en-US" smtClean="0"/>
              <a:t>2/9/2021</a:t>
            </a:fld>
            <a:endParaRPr lang="en-US"/>
          </a:p>
        </p:txBody>
      </p:sp>
      <p:sp>
        <p:nvSpPr>
          <p:cNvPr id="5" name="Slide Number Placeholder 4">
            <a:extLst>
              <a:ext uri="{FF2B5EF4-FFF2-40B4-BE49-F238E27FC236}">
                <a16:creationId xmlns:a16="http://schemas.microsoft.com/office/drawing/2014/main" id="{7A0323B2-6BDF-48FC-8625-07AB7E6811D1}"/>
              </a:ext>
            </a:extLst>
          </p:cNvPr>
          <p:cNvSpPr>
            <a:spLocks noGrp="1"/>
          </p:cNvSpPr>
          <p:nvPr>
            <p:ph type="sldNum" sz="quarter" idx="12"/>
          </p:nvPr>
        </p:nvSpPr>
        <p:spPr/>
        <p:txBody>
          <a:bodyPr/>
          <a:lstStyle/>
          <a:p>
            <a:fld id="{CA8D9AD5-F248-4919-864A-CFD76CC027D6}" type="slidenum">
              <a:rPr lang="en-US" smtClean="0"/>
              <a:pPr/>
              <a:t>‹#›</a:t>
            </a:fld>
            <a:endParaRPr lang="en-US"/>
          </a:p>
        </p:txBody>
      </p:sp>
      <p:sp>
        <p:nvSpPr>
          <p:cNvPr id="6" name="Rectangle 5">
            <a:extLst>
              <a:ext uri="{FF2B5EF4-FFF2-40B4-BE49-F238E27FC236}">
                <a16:creationId xmlns:a16="http://schemas.microsoft.com/office/drawing/2014/main" id="{A720BD60-1C5F-4E96-BA9A-2B44E47CEE8F}"/>
              </a:ext>
            </a:extLst>
          </p:cNvPr>
          <p:cNvSpPr/>
          <p:nvPr userDrawn="1"/>
        </p:nvSpPr>
        <p:spPr bwMode="auto">
          <a:xfrm>
            <a:off x="865" y="487"/>
            <a:ext cx="12190271" cy="116999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 name="Title 1">
            <a:extLst>
              <a:ext uri="{FF2B5EF4-FFF2-40B4-BE49-F238E27FC236}">
                <a16:creationId xmlns:a16="http://schemas.microsoft.com/office/drawing/2014/main" id="{95711F91-7290-4CDC-A9CF-98EA3EB05BAB}"/>
              </a:ext>
            </a:extLst>
          </p:cNvPr>
          <p:cNvSpPr>
            <a:spLocks noGrp="1"/>
          </p:cNvSpPr>
          <p:nvPr>
            <p:ph type="title"/>
          </p:nvPr>
        </p:nvSpPr>
        <p:spPr>
          <a:xfrm>
            <a:off x="1516380" y="0"/>
            <a:ext cx="10073640" cy="1170484"/>
          </a:xfrm>
        </p:spPr>
        <p:txBody>
          <a:bodyPr anchor="ctr"/>
          <a:lstStyle>
            <a:lvl1pPr>
              <a:defRPr sz="4000">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7426C16F-AF85-496B-87FB-40FA232BCC0D}"/>
              </a:ext>
            </a:extLst>
          </p:cNvPr>
          <p:cNvSpPr>
            <a:spLocks noGrp="1"/>
          </p:cNvSpPr>
          <p:nvPr>
            <p:ph sz="quarter" idx="13"/>
          </p:nvPr>
        </p:nvSpPr>
        <p:spPr>
          <a:xfrm>
            <a:off x="617220" y="1607820"/>
            <a:ext cx="10972800" cy="2154436"/>
          </a:xfrm>
        </p:spPr>
        <p:txBody>
          <a:bodyPr/>
          <a:lstStyle>
            <a:lvl1pPr>
              <a:defRPr sz="32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9315E74D-2435-A44F-AC0C-C89970535C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980" y="128042"/>
            <a:ext cx="914400" cy="914400"/>
          </a:xfrm>
          <a:prstGeom prst="rect">
            <a:avLst/>
          </a:prstGeom>
        </p:spPr>
      </p:pic>
    </p:spTree>
    <p:extLst>
      <p:ext uri="{BB962C8B-B14F-4D97-AF65-F5344CB8AC3E}">
        <p14:creationId xmlns:p14="http://schemas.microsoft.com/office/powerpoint/2010/main" val="392614363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6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7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487392"/>
      </p:ext>
    </p:extLst>
  </p:cSld>
  <p:clrMapOvr>
    <a:masterClrMapping/>
  </p:clrMapOvr>
  <p:transition>
    <p:fade/>
  </p:transition>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se study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044A0-101A-4FC0-8461-808AD7E0604F}"/>
              </a:ext>
            </a:extLst>
          </p:cNvPr>
          <p:cNvSpPr>
            <a:spLocks noGrp="1"/>
          </p:cNvSpPr>
          <p:nvPr>
            <p:ph type="title"/>
          </p:nvPr>
        </p:nvSpPr>
        <p:spPr>
          <a:xfrm>
            <a:off x="269240" y="289512"/>
            <a:ext cx="5606043" cy="899665"/>
          </a:xfrm>
        </p:spPr>
        <p:txBody>
          <a:bodyPr/>
          <a:lstStyle>
            <a:lvl1pPr algn="l">
              <a:defRPr/>
            </a:lvl1pPr>
          </a:lstStyle>
          <a:p>
            <a:r>
              <a:rPr lang="en-US"/>
              <a:t>Click to edit Master title style</a:t>
            </a:r>
          </a:p>
        </p:txBody>
      </p:sp>
      <p:sp>
        <p:nvSpPr>
          <p:cNvPr id="9" name="Text Placeholder 8">
            <a:extLst>
              <a:ext uri="{FF2B5EF4-FFF2-40B4-BE49-F238E27FC236}">
                <a16:creationId xmlns:a16="http://schemas.microsoft.com/office/drawing/2014/main" id="{90E9AADF-3FC2-4C6C-B73A-4CB1DCC20CFA}"/>
              </a:ext>
            </a:extLst>
          </p:cNvPr>
          <p:cNvSpPr>
            <a:spLocks noGrp="1"/>
          </p:cNvSpPr>
          <p:nvPr>
            <p:ph type="body" sz="quarter" idx="11"/>
          </p:nvPr>
        </p:nvSpPr>
        <p:spPr>
          <a:xfrm>
            <a:off x="269239" y="1858464"/>
            <a:ext cx="5606043" cy="889474"/>
          </a:xfrm>
        </p:spPr>
        <p:txBody>
          <a:bodyPr/>
          <a:lstStyle>
            <a:lvl1pPr marL="0" indent="0">
              <a:spcAft>
                <a:spcPts val="0"/>
              </a:spcAft>
              <a:buNone/>
              <a:defRPr kumimoji="0" lang="en-US" sz="1600" b="0" i="0" u="none" strike="noStrike" kern="1200" cap="none" spc="100" normalizeH="0" baseline="0" dirty="0" smtClean="0">
                <a:ln>
                  <a:noFill/>
                </a:ln>
                <a:solidFill>
                  <a:srgbClr val="0078D7"/>
                </a:solidFill>
                <a:effectLst/>
                <a:uLnTx/>
                <a:uFillTx/>
                <a:latin typeface="Segoe UI Semilight" charset="0"/>
                <a:ea typeface="Segoe UI Semilight" charset="0"/>
                <a:cs typeface="Segoe UI Semilight" charset="0"/>
              </a:defRPr>
            </a:lvl1pPr>
            <a:lvl2pPr marL="0" indent="0">
              <a:spcAft>
                <a:spcPts val="600"/>
              </a:spcAft>
              <a:buClr>
                <a:schemeClr val="tx2"/>
              </a:buClr>
              <a:buFont typeface="Arial" panose="020B0604020202020204" pitchFamily="34" charset="0"/>
              <a:buNone/>
              <a:defRPr kumimoji="0" lang="en-US" sz="1400" b="0" i="0" u="none" strike="noStrike" kern="1200" cap="none" spc="100" normalizeH="0" baseline="0" dirty="0" smtClean="0">
                <a:ln>
                  <a:noFill/>
                </a:ln>
                <a:solidFill>
                  <a:srgbClr val="D2D2D2">
                    <a:lumMod val="10000"/>
                  </a:srgbClr>
                </a:solidFill>
                <a:effectLst/>
                <a:uLnTx/>
                <a:uFillTx/>
                <a:latin typeface="Segoe UI Semilight" charset="0"/>
                <a:ea typeface="Segoe UI Semilight" charset="0"/>
                <a:cs typeface="Segoe UI Semilight" charset="0"/>
              </a:defRPr>
            </a:lvl2pPr>
            <a:lvl3pPr marL="0" indent="0">
              <a:buNone/>
              <a:defRPr kumimoji="0" lang="en-US" sz="1000" b="1" i="0" u="none" strike="noStrike" kern="1200" cap="none" spc="100" normalizeH="0" baseline="0" dirty="0" smtClean="0">
                <a:ln>
                  <a:noFill/>
                </a:ln>
                <a:solidFill>
                  <a:srgbClr val="0078D7"/>
                </a:solidFill>
                <a:effectLst/>
                <a:uLnTx/>
                <a:uFillTx/>
                <a:latin typeface="Segoe UI Semibold" charset="0"/>
                <a:ea typeface="Segoe UI Semibold" charset="0"/>
                <a:cs typeface="Segoe UI Semibold" charset="0"/>
              </a:defRPr>
            </a:lvl3pPr>
          </a:lstStyle>
          <a:p>
            <a:pPr lvl="0"/>
            <a:r>
              <a:rPr lang="en-US"/>
              <a:t>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780E5592-BCF2-4359-A15B-37F10939823B}"/>
              </a:ext>
            </a:extLst>
          </p:cNvPr>
          <p:cNvSpPr/>
          <p:nvPr/>
        </p:nvSpPr>
        <p:spPr bwMode="auto">
          <a:xfrm>
            <a:off x="0" y="5566611"/>
            <a:ext cx="12192000" cy="1291389"/>
          </a:xfrm>
          <a:prstGeom prst="rect">
            <a:avLst/>
          </a:prstGeom>
          <a:solidFill>
            <a:schemeClr val="bg1">
              <a:lumMod val="9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089092470"/>
      </p:ext>
    </p:extLst>
  </p:cSld>
  <p:clrMapOvr>
    <a:masterClrMapping/>
  </p:clrMapOvr>
  <p:transition>
    <p:fade/>
  </p:transition>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143575"/>
      </p:ext>
    </p:extLst>
  </p:cSld>
  <p:clrMapOvr>
    <a:masterClrMapping/>
  </p:clrMapOvr>
  <p:transition>
    <p:fade/>
  </p:transition>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lgn="l">
              <a:defRPr sz="7056" cap="none"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67769981"/>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lgn="l">
              <a:defRPr sz="7056" cap="none"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934426547"/>
      </p:ext>
    </p:extLst>
  </p:cSld>
  <p:clrMapOvr>
    <a:masterClrMapping/>
  </p:clrMapOvr>
  <p:transition>
    <p:fade/>
  </p:transition>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6404DEB-A2FD-47E2-863C-BC52EB636058}"/>
              </a:ext>
            </a:extLst>
          </p:cNvPr>
          <p:cNvSpPr>
            <a:spLocks noGrp="1"/>
          </p:cNvSpPr>
          <p:nvPr>
            <p:ph type="title" hasCustomPrompt="1"/>
          </p:nvPr>
        </p:nvSpPr>
        <p:spPr>
          <a:xfrm>
            <a:off x="1166442" y="3084533"/>
            <a:ext cx="9859116" cy="738664"/>
          </a:xfrm>
          <a:noFill/>
        </p:spPr>
        <p:txBody>
          <a:bodyPr tIns="91440" bIns="91440" anchor="t" anchorCtr="0">
            <a:spAutoFit/>
          </a:bodyPr>
          <a:lstStyle>
            <a:lvl1pPr algn="ctr">
              <a:defRPr lang="en-US" sz="4000" b="0" kern="1200" cap="none" spc="-98" baseline="0" dirty="0">
                <a:ln w="3175">
                  <a:noFill/>
                </a:ln>
                <a:solidFill>
                  <a:schemeClr val="bg1"/>
                </a:solidFill>
                <a:effectLst/>
                <a:latin typeface="+mj-lt"/>
                <a:ea typeface="+mn-ea"/>
                <a:cs typeface="Segoe UI" pitchFamily="34" charset="0"/>
              </a:defRPr>
            </a:lvl1pPr>
          </a:lstStyle>
          <a:p>
            <a:r>
              <a:rPr lang="en-US"/>
              <a:t>Demo title</a:t>
            </a:r>
          </a:p>
        </p:txBody>
      </p:sp>
      <p:sp>
        <p:nvSpPr>
          <p:cNvPr id="2" name="Rectangle 1"/>
          <p:cNvSpPr/>
          <p:nvPr/>
        </p:nvSpPr>
        <p:spPr>
          <a:xfrm>
            <a:off x="5307162" y="2499758"/>
            <a:ext cx="1577676" cy="584775"/>
          </a:xfrm>
          <a:prstGeom prst="rect">
            <a:avLst/>
          </a:prstGeom>
        </p:spPr>
        <p:txBody>
          <a:bodyPr wrap="none">
            <a:spAutoFit/>
          </a:bodyPr>
          <a:lstStyle/>
          <a:p>
            <a:pPr algn="ctr">
              <a:spcBef>
                <a:spcPts val="1200"/>
              </a:spcBef>
              <a:defRPr/>
            </a:pPr>
            <a:r>
              <a:rPr lang="en-US" sz="3200" cap="all" spc="500">
                <a:solidFill>
                  <a:srgbClr val="FFFFFF"/>
                </a:solidFill>
                <a:latin typeface="+mj-lt"/>
                <a:ea typeface="Segoe UI Semilight" charset="0"/>
                <a:cs typeface="Segoe UI Semilight" charset="0"/>
              </a:rPr>
              <a:t>DEMO</a:t>
            </a:r>
          </a:p>
        </p:txBody>
      </p:sp>
    </p:spTree>
    <p:extLst>
      <p:ext uri="{BB962C8B-B14F-4D97-AF65-F5344CB8AC3E}">
        <p14:creationId xmlns:p14="http://schemas.microsoft.com/office/powerpoint/2010/main" val="508792634"/>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3084533"/>
            <a:ext cx="9859116" cy="849463"/>
          </a:xfrm>
          <a:noFill/>
        </p:spPr>
        <p:txBody>
          <a:bodyPr tIns="91440" bIns="91440" anchor="t" anchorCtr="0">
            <a:spAutoFit/>
          </a:bodyPr>
          <a:lstStyle>
            <a:lvl1pPr algn="l">
              <a:defRPr lang="en-US" sz="4800"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277968842"/>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6" name="Text Placeholder 5"/>
          <p:cNvSpPr>
            <a:spLocks noGrp="1"/>
          </p:cNvSpPr>
          <p:nvPr>
            <p:ph type="body" sz="quarter" idx="10"/>
          </p:nvPr>
        </p:nvSpPr>
        <p:spPr>
          <a:xfrm>
            <a:off x="269240" y="1189178"/>
            <a:ext cx="11653523" cy="1908215"/>
          </a:xfrm>
        </p:spPr>
        <p:txBody>
          <a:bodyPr/>
          <a:lstStyle>
            <a:lvl1pPr marL="0" indent="0">
              <a:buNone/>
              <a:defRPr sz="2800">
                <a:gradFill>
                  <a:gsLst>
                    <a:gs pos="1250">
                      <a:schemeClr val="tx2"/>
                    </a:gs>
                    <a:gs pos="99000">
                      <a:schemeClr val="tx2"/>
                    </a:gs>
                  </a:gsLst>
                  <a:lin ang="5400000" scaled="0"/>
                </a:gradFill>
                <a:latin typeface="+mn-lt"/>
              </a:defRPr>
            </a:lvl1pPr>
            <a:lvl2pPr marL="0" indent="0">
              <a:buFontTx/>
              <a:buNone/>
              <a:defRPr sz="2000">
                <a:latin typeface="+mn-lt"/>
              </a:defRPr>
            </a:lvl2pPr>
            <a:lvl3pPr marL="224054" indent="0">
              <a:buNone/>
              <a:defRPr sz="1800">
                <a:latin typeface="+mn-lt"/>
              </a:defRPr>
            </a:lvl3pPr>
            <a:lvl4pPr marL="448107" indent="0">
              <a:buNone/>
              <a:defRPr sz="1600">
                <a:latin typeface="+mn-lt"/>
              </a:defRPr>
            </a:lvl4pPr>
            <a:lvl5pPr marL="672161" indent="0">
              <a:buNone/>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17998"/>
      </p:ext>
    </p:extLst>
  </p:cSld>
  <p:clrMapOvr>
    <a:masterClrMapping/>
  </p:clrMapOvr>
  <p:transition>
    <p:fade/>
  </p:transition>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25165"/>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a:gradFill>
                  <a:gsLst>
                    <a:gs pos="0">
                      <a:srgbClr val="505050"/>
                    </a:gs>
                    <a:gs pos="100000">
                      <a:srgbClr val="505050"/>
                    </a:gs>
                  </a:gsLst>
                  <a:lin ang="5400000" scaled="0"/>
                </a:gradFill>
                <a:cs typeface="Segoe UI" pitchFamily="34" charset="0"/>
              </a:rPr>
              <a:t>© 2014 Microsoft Corporation. All rights reserved. </a:t>
            </a:r>
          </a:p>
        </p:txBody>
      </p:sp>
      <p:pic>
        <p:nvPicPr>
          <p:cNvPr id="4" name="Picture 3"/>
          <p:cNvPicPr>
            <a:picLocks noChangeAspect="1"/>
          </p:cNvPicPr>
          <p:nvPr/>
        </p:nvPicPr>
        <p:blipFill>
          <a:blip r:embed="rId2"/>
          <a:stretch>
            <a:fillRect/>
          </a:stretch>
        </p:blipFill>
        <p:spPr>
          <a:xfrm>
            <a:off x="450204" y="3083652"/>
            <a:ext cx="3227129" cy="692057"/>
          </a:xfrm>
          <a:prstGeom prst="rect">
            <a:avLst/>
          </a:prstGeom>
        </p:spPr>
      </p:pic>
    </p:spTree>
    <p:extLst>
      <p:ext uri="{BB962C8B-B14F-4D97-AF65-F5344CB8AC3E}">
        <p14:creationId xmlns:p14="http://schemas.microsoft.com/office/powerpoint/2010/main" val="950783475"/>
      </p:ext>
    </p:extLst>
  </p:cSld>
  <p:clrMapOvr>
    <a:masterClrMapping/>
  </p:clrMapOvr>
  <p:transition>
    <p:fade/>
  </p:transition>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a:gradFill>
                  <a:gsLst>
                    <a:gs pos="0">
                      <a:srgbClr val="FFFFFF"/>
                    </a:gs>
                    <a:gs pos="100000">
                      <a:srgbClr val="FFFFFF"/>
                    </a:gs>
                  </a:gsLst>
                  <a:lin ang="5400000" scaled="0"/>
                </a:gradFill>
                <a:cs typeface="Segoe UI" pitchFamily="34" charset="0"/>
              </a:rPr>
              <a:t>© 2014 Microsoft Corporation. All rights reserved. </a:t>
            </a:r>
          </a:p>
        </p:txBody>
      </p:sp>
      <p:pic>
        <p:nvPicPr>
          <p:cNvPr id="4" name="Picture 3"/>
          <p:cNvPicPr>
            <a:picLocks noChangeAspect="1"/>
          </p:cNvPicPr>
          <p:nvPr/>
        </p:nvPicPr>
        <p:blipFill>
          <a:blip r:embed="rId2"/>
          <a:stretch>
            <a:fillRect/>
          </a:stretch>
        </p:blipFill>
        <p:spPr>
          <a:xfrm>
            <a:off x="450206" y="3083652"/>
            <a:ext cx="3227129" cy="692059"/>
          </a:xfrm>
          <a:prstGeom prst="rect">
            <a:avLst/>
          </a:prstGeom>
        </p:spPr>
      </p:pic>
    </p:spTree>
    <p:extLst>
      <p:ext uri="{BB962C8B-B14F-4D97-AF65-F5344CB8AC3E}">
        <p14:creationId xmlns:p14="http://schemas.microsoft.com/office/powerpoint/2010/main" val="3428962406"/>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82493191"/>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5324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3C06-7C98-49AD-B117-AEE7E8D4F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2626BB-C04E-47CC-AB87-D7851B5A99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0848B-D9B9-4C90-AAD6-E362E6C471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B28095-538B-4AA4-B954-1909EF85C63D}" type="datetimeFigureOut">
              <a:rPr kumimoji="0" lang="en-US" sz="1800" b="0" i="0" u="none" strike="noStrike" kern="1200" cap="none" spc="0" normalizeH="0" baseline="0" noProof="0" smtClean="0">
                <a:ln>
                  <a:noFill/>
                </a:ln>
                <a:solidFill>
                  <a:srgbClr val="1A1A1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2/9/2021</a:t>
            </a:fld>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9316D7EC-1D1B-4F02-BA07-43AC5320FD1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id="{F531A67C-E888-475A-B315-5658EB8F27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7E61F-F1D4-49AF-B062-CE7B154B9109}" type="slidenum">
              <a:rPr kumimoji="0" lang="en-US" sz="1800" b="0" i="0" u="none" strike="noStrike" kern="1200" cap="none" spc="0" normalizeH="0" baseline="0" noProof="0" smtClean="0">
                <a:ln>
                  <a:noFill/>
                </a:ln>
                <a:solidFill>
                  <a:srgbClr val="1A1A1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Tree>
    <p:extLst>
      <p:ext uri="{BB962C8B-B14F-4D97-AF65-F5344CB8AC3E}">
        <p14:creationId xmlns:p14="http://schemas.microsoft.com/office/powerpoint/2010/main" val="130999328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AB8242-0D87-254E-AFCE-C33DF45BF4E5}"/>
              </a:ext>
            </a:extLst>
          </p:cNvPr>
          <p:cNvPicPr>
            <a:picLocks noChangeAspect="1"/>
          </p:cNvPicPr>
          <p:nvPr userDrawn="1"/>
        </p:nvPicPr>
        <p:blipFill rotWithShape="1">
          <a:blip r:embed="rId2"/>
          <a:srcRect l="5756" r="4683"/>
          <a:stretch/>
        </p:blipFill>
        <p:spPr>
          <a:xfrm>
            <a:off x="-1" y="0"/>
            <a:ext cx="12192001" cy="6932428"/>
          </a:xfrm>
          <a:prstGeom prst="rect">
            <a:avLst/>
          </a:prstGeom>
        </p:spPr>
      </p:pic>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3883937" y="149386"/>
            <a:ext cx="7722846" cy="553998"/>
          </a:xfrm>
        </p:spPr>
        <p:txBody>
          <a:bodyPr/>
          <a:lstStyle>
            <a:lvl1pPr algn="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82493181"/>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69E9D4-14E4-1342-8DBC-27BC4E7FED9A}"/>
              </a:ext>
            </a:extLst>
          </p:cNvPr>
          <p:cNvPicPr>
            <a:picLocks noChangeAspect="1"/>
          </p:cNvPicPr>
          <p:nvPr userDrawn="1"/>
        </p:nvPicPr>
        <p:blipFill>
          <a:blip r:embed="rId2"/>
          <a:stretch>
            <a:fillRect/>
          </a:stretch>
        </p:blipFill>
        <p:spPr>
          <a:xfrm>
            <a:off x="0" y="0"/>
            <a:ext cx="12192000" cy="6875068"/>
          </a:xfrm>
          <a:prstGeom prst="rect">
            <a:avLst/>
          </a:prstGeom>
        </p:spPr>
      </p:pic>
    </p:spTree>
    <p:extLst>
      <p:ext uri="{BB962C8B-B14F-4D97-AF65-F5344CB8AC3E}">
        <p14:creationId xmlns:p14="http://schemas.microsoft.com/office/powerpoint/2010/main" val="206044806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text side by side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a:xfrm>
            <a:off x="588263" y="3179701"/>
            <a:ext cx="3182621" cy="498598"/>
          </a:xfrm>
          <a:noFill/>
        </p:spPr>
        <p:txBody>
          <a:bodyPr vert="horz" wrap="square" lIns="0" tIns="0" rIns="0" bIns="0" rtlCol="0" anchor="ctr" anchorCtr="0">
            <a:spAutoFit/>
          </a:bodyPr>
          <a:lstStyle>
            <a:lvl1pPr>
              <a:defRPr lang="en-US" dirty="0">
                <a:solidFill>
                  <a:schemeClr val="tx1"/>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spAutoFit/>
          </a:bodyPr>
          <a:lstStyle>
            <a:lvl1pPr marL="0" indent="0">
              <a:spcAft>
                <a:spcPts val="1200"/>
              </a:spcAft>
              <a:buNone/>
              <a:defRPr sz="2800"/>
            </a:lvl1pPr>
            <a:lvl2pPr marL="228600" indent="0">
              <a:buNone/>
              <a:defRPr/>
            </a:lvl2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A66C0F21-1EFF-4B7B-A637-3EC5A68E9DDF}"/>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2899966418"/>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guide id="30" pos="237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9E6860D-DA73-4B43-A2F0-8C9F30969196}"/>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1488119786"/>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6" name="Text Placeholder 5"/>
          <p:cNvSpPr>
            <a:spLocks noGrp="1"/>
          </p:cNvSpPr>
          <p:nvPr>
            <p:ph type="body" sz="quarter" idx="10"/>
          </p:nvPr>
        </p:nvSpPr>
        <p:spPr>
          <a:xfrm>
            <a:off x="269240" y="1189178"/>
            <a:ext cx="11653523" cy="1908215"/>
          </a:xfrm>
        </p:spPr>
        <p:txBody>
          <a:bodyPr/>
          <a:lstStyle>
            <a:lvl1pPr marL="0" indent="0">
              <a:buNone/>
              <a:defRPr sz="2800">
                <a:gradFill>
                  <a:gsLst>
                    <a:gs pos="1250">
                      <a:schemeClr val="tx1"/>
                    </a:gs>
                    <a:gs pos="99000">
                      <a:schemeClr val="tx1"/>
                    </a:gs>
                  </a:gsLst>
                  <a:lin ang="5400000" scaled="0"/>
                </a:gradFill>
                <a:latin typeface="+mn-lt"/>
              </a:defRPr>
            </a:lvl1pPr>
            <a:lvl2pPr marL="0" indent="0">
              <a:buFontTx/>
              <a:buNone/>
              <a:defRPr sz="2000">
                <a:latin typeface="+mn-lt"/>
              </a:defRPr>
            </a:lvl2pPr>
            <a:lvl3pPr marL="224054" indent="0">
              <a:buNone/>
              <a:defRPr sz="1800">
                <a:latin typeface="+mn-lt"/>
              </a:defRPr>
            </a:lvl3pPr>
            <a:lvl4pPr marL="448107" indent="0">
              <a:buNone/>
              <a:defRPr sz="1600">
                <a:latin typeface="+mn-lt"/>
              </a:defRPr>
            </a:lvl4pPr>
            <a:lvl5pPr marL="672161" indent="0">
              <a:buNone/>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24871"/>
      </p:ext>
    </p:extLst>
  </p:cSld>
  <p:clrMapOvr>
    <a:masterClrMapping/>
  </p:clrMapOvr>
  <p:transition>
    <p:fade/>
  </p:transition>
  <p:hf hdr="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AF5401-BB9E-4E79-8696-E4C67DEC3FC8}"/>
              </a:ext>
            </a:extLst>
          </p:cNvPr>
          <p:cNvSpPr>
            <a:spLocks noGrp="1"/>
          </p:cNvSpPr>
          <p:nvPr>
            <p:ph type="title"/>
          </p:nvPr>
        </p:nvSpPr>
        <p:spPr/>
        <p:txBody>
          <a:bodyPr/>
          <a:lstStyle>
            <a:lvl1pPr algn="l" defTabSz="914367" rtl="0" eaLnBrk="1" latinLnBrk="0" hangingPunct="1">
              <a:lnSpc>
                <a:spcPct val="90000"/>
              </a:lnSpc>
              <a:spcBef>
                <a:spcPct val="0"/>
              </a:spcBef>
              <a:buNone/>
              <a:defRPr lang="en-US" sz="4400" b="0" kern="1200" cap="none" spc="-150" baseline="0" dirty="0">
                <a:ln w="3175">
                  <a:noFill/>
                </a:ln>
                <a:solidFill>
                  <a:schemeClr val="tx1">
                    <a:lumMod val="50000"/>
                  </a:schemeClr>
                </a:solidFill>
                <a:effectLst/>
                <a:latin typeface="+mj-lt"/>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00299797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strike="noStrike">
                <a:solidFill>
                  <a:srgbClr val="000000"/>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09458830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705" strike="noStrike" spc="-49"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06789" y="4844950"/>
            <a:ext cx="9602819" cy="745370"/>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432" b="-7543"/>
          <a:stretch/>
        </p:blipFill>
        <p:spPr>
          <a:xfrm>
            <a:off x="464842" y="419100"/>
            <a:ext cx="915842" cy="204630"/>
          </a:xfrm>
          <a:prstGeom prst="rect">
            <a:avLst/>
          </a:prstGeom>
        </p:spPr>
      </p:pic>
    </p:spTree>
    <p:extLst>
      <p:ext uri="{BB962C8B-B14F-4D97-AF65-F5344CB8AC3E}">
        <p14:creationId xmlns:p14="http://schemas.microsoft.com/office/powerpoint/2010/main" val="1201475195"/>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41" y="419100"/>
            <a:ext cx="1335673" cy="190278"/>
          </a:xfrm>
          <a:prstGeom prst="rect">
            <a:avLst/>
          </a:prstGeom>
        </p:spPr>
      </p:pic>
    </p:spTree>
    <p:extLst>
      <p:ext uri="{BB962C8B-B14F-4D97-AF65-F5344CB8AC3E}">
        <p14:creationId xmlns:p14="http://schemas.microsoft.com/office/powerpoint/2010/main" val="56570490"/>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978148-DDB8-4B1B-91B8-28130218C585}"/>
              </a:ext>
            </a:extLst>
          </p:cNvPr>
          <p:cNvGrpSpPr/>
          <p:nvPr/>
        </p:nvGrpSpPr>
        <p:grpSpPr>
          <a:xfrm>
            <a:off x="0" y="-1"/>
            <a:ext cx="12192000" cy="6858001"/>
            <a:chOff x="0" y="-1"/>
            <a:chExt cx="12436475" cy="6994526"/>
          </a:xfrm>
        </p:grpSpPr>
        <p:pic>
          <p:nvPicPr>
            <p:cNvPr id="5" name="Picture 4">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6" name="Rectangle 5">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13532A61-7338-495C-8787-A222781205FF}"/>
              </a:ext>
            </a:extLst>
          </p:cNvPr>
          <p:cNvSpPr/>
          <p:nvPr/>
        </p:nvSpPr>
        <p:spPr bwMode="auto">
          <a:xfrm>
            <a:off x="457200" y="2161468"/>
            <a:ext cx="7449470" cy="35862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956984" y="4495237"/>
            <a:ext cx="6507352" cy="724246"/>
          </a:xfrm>
        </p:spPr>
        <p:txBody>
          <a:bodyPr/>
          <a:lstStyle>
            <a:lvl1pPr>
              <a:defRPr sz="1765">
                <a:solidFill>
                  <a:schemeClr val="tx1"/>
                </a:solidFill>
              </a:defRPr>
            </a:lvl1pPr>
            <a:lvl2pPr>
              <a:defRPr sz="1765">
                <a:solidFill>
                  <a:schemeClr val="tx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99534" y="2677570"/>
            <a:ext cx="6564802" cy="1793104"/>
          </a:xfrm>
          <a:noFill/>
        </p:spPr>
        <p:txBody>
          <a:bodyPr lIns="0" tIns="0" rIns="0" bIns="182880" anchor="b" anchorCtr="0"/>
          <a:lstStyle>
            <a:lvl1pPr>
              <a:defRPr sz="4705" strike="noStrike" spc="-49" baseline="0">
                <a:solidFill>
                  <a:schemeClr val="tx2"/>
                </a:solidFill>
              </a:defRPr>
            </a:lvl1pPr>
          </a:lstStyle>
          <a:p>
            <a:r>
              <a:rPr lang="en-US"/>
              <a:t>Microsoft 365 title or event name</a:t>
            </a:r>
          </a:p>
        </p:txBody>
      </p:sp>
      <p:pic>
        <p:nvPicPr>
          <p:cNvPr id="11" name="Picture 10">
            <a:extLst>
              <a:ext uri="{FF2B5EF4-FFF2-40B4-BE49-F238E27FC236}">
                <a16:creationId xmlns:a16="http://schemas.microsoft.com/office/drawing/2014/main" id="{C60440F8-BAED-4632-9C99-45CB2EAC4C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41" y="419100"/>
            <a:ext cx="1335673" cy="190278"/>
          </a:xfrm>
          <a:prstGeom prst="rect">
            <a:avLst/>
          </a:prstGeom>
        </p:spPr>
      </p:pic>
    </p:spTree>
    <p:extLst>
      <p:ext uri="{BB962C8B-B14F-4D97-AF65-F5344CB8AC3E}">
        <p14:creationId xmlns:p14="http://schemas.microsoft.com/office/powerpoint/2010/main" val="3136222"/>
      </p:ext>
    </p:extLst>
  </p:cSld>
  <p:clrMapOvr>
    <a:masterClrMapping/>
  </p:clrMapOvr>
  <p:transition>
    <p:fade/>
  </p:transition>
  <p:hf hd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p:spPr>
        <p:txBody>
          <a:bodyPr lIns="0" tIns="0" rIns="0" bIns="0"/>
          <a:lstStyle>
            <a:lvl1pPr>
              <a:defRPr sz="1765"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023716208"/>
      </p:ext>
    </p:extLst>
  </p:cSld>
  <p:clrMapOvr>
    <a:masterClrMapping/>
  </p:clrMapOvr>
  <p:transition>
    <p:fade/>
  </p:transition>
  <p:hf hd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93" indent="0">
              <a:buNone/>
              <a:defRPr/>
            </a:lvl3pPr>
            <a:lvl4pPr marL="672290" indent="0">
              <a:buNone/>
              <a:defRPr/>
            </a:lvl4pPr>
            <a:lvl5pPr marL="896386"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5" y="3151388"/>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5" y="4352947"/>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00956066"/>
      </p:ext>
    </p:extLst>
  </p:cSld>
  <p:clrMapOvr>
    <a:masterClrMapping/>
  </p:clrMapOvr>
  <p:transition>
    <p:fade/>
  </p:transition>
  <p:hf hd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a:solidFill>
                  <a:srgbClr val="000000"/>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284337971"/>
      </p:ext>
    </p:extLst>
  </p:cSld>
  <p:clrMapOvr>
    <a:masterClrMapping/>
  </p:clrMapOvr>
  <p:transition>
    <p:fade/>
  </p:transition>
  <p:hf hd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a:solidFill>
                  <a:srgbClr val="000000"/>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3412300"/>
      </p:ext>
    </p:extLst>
  </p:cSld>
  <p:clrMapOvr>
    <a:masterClrMapping/>
  </p:clrMapOvr>
  <p:transition>
    <p:fade/>
  </p:transition>
  <p:hf hd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39" y="1599724"/>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CA59C6B7-B917-1840-9DE3-C346678711A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351916191"/>
      </p:ext>
    </p:extLst>
  </p:cSld>
  <p:clrMapOvr>
    <a:masterClrMapping/>
  </p:clrMapOvr>
  <p:transition>
    <p:fade/>
  </p:transition>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4" name="Text Placeholder 3"/>
          <p:cNvSpPr>
            <a:spLocks noGrp="1"/>
          </p:cNvSpPr>
          <p:nvPr>
            <p:ph type="body" sz="quarter" idx="10"/>
          </p:nvPr>
        </p:nvSpPr>
        <p:spPr>
          <a:xfrm>
            <a:off x="269242" y="1189175"/>
            <a:ext cx="5378548" cy="2006703"/>
          </a:xfrm>
        </p:spPr>
        <p:txBody>
          <a:bodyPr wrap="square">
            <a:spAutoFit/>
          </a:bodyPr>
          <a:lstStyle>
            <a:lvl1pPr marL="0" indent="0">
              <a:spcBef>
                <a:spcPts val="1200"/>
              </a:spcBef>
              <a:buClr>
                <a:schemeClr val="tx1"/>
              </a:buClr>
              <a:buFont typeface="Wingdings" pitchFamily="2" charset="2"/>
              <a:buNone/>
              <a:defRPr sz="3200">
                <a:gradFill>
                  <a:gsLst>
                    <a:gs pos="1250">
                      <a:schemeClr val="tx2"/>
                    </a:gs>
                    <a:gs pos="99000">
                      <a:schemeClr val="tx2"/>
                    </a:gs>
                  </a:gsLst>
                  <a:lin ang="5400000" scaled="0"/>
                </a:gradFill>
                <a:latin typeface="+mn-lt"/>
              </a:defRPr>
            </a:lvl1pPr>
            <a:lvl2pPr marL="0" indent="0">
              <a:buNone/>
              <a:defRPr sz="2000">
                <a:latin typeface="+mn-lt"/>
              </a:defRPr>
            </a:lvl2pPr>
            <a:lvl3pPr marL="227165" indent="0">
              <a:buNone/>
              <a:tabLst/>
              <a:defRPr sz="2000">
                <a:latin typeface="+mn-lt"/>
              </a:defRPr>
            </a:lvl3pPr>
            <a:lvl4pPr marL="451219" indent="0">
              <a:buNone/>
              <a:defRPr sz="1600">
                <a:latin typeface="+mn-lt"/>
              </a:defRPr>
            </a:lvl4pPr>
            <a:lvl5pPr marL="672161" indent="0">
              <a:buNone/>
              <a:tabLst/>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2006703"/>
          </a:xfrm>
        </p:spPr>
        <p:txBody>
          <a:bodyPr wrap="square">
            <a:spAutoFit/>
          </a:bodyPr>
          <a:lstStyle>
            <a:lvl1pPr marL="0" indent="0">
              <a:spcBef>
                <a:spcPts val="1200"/>
              </a:spcBef>
              <a:buClr>
                <a:schemeClr val="tx1"/>
              </a:buClr>
              <a:buFont typeface="Wingdings" pitchFamily="2" charset="2"/>
              <a:buNone/>
              <a:defRPr sz="3200">
                <a:gradFill>
                  <a:gsLst>
                    <a:gs pos="1250">
                      <a:schemeClr val="tx2"/>
                    </a:gs>
                    <a:gs pos="99000">
                      <a:schemeClr val="tx2"/>
                    </a:gs>
                  </a:gsLst>
                  <a:lin ang="5400000" scaled="0"/>
                </a:gradFill>
                <a:latin typeface="+mn-lt"/>
              </a:defRPr>
            </a:lvl1pPr>
            <a:lvl2pPr marL="0" indent="0">
              <a:buNone/>
              <a:defRPr sz="2000">
                <a:latin typeface="+mn-lt"/>
              </a:defRPr>
            </a:lvl2pPr>
            <a:lvl3pPr marL="227165" indent="0">
              <a:buNone/>
              <a:tabLst/>
              <a:defRPr sz="2000">
                <a:latin typeface="+mn-lt"/>
              </a:defRPr>
            </a:lvl3pPr>
            <a:lvl4pPr marL="451219" indent="0">
              <a:buNone/>
              <a:defRPr sz="1600">
                <a:latin typeface="+mn-lt"/>
              </a:defRPr>
            </a:lvl4pPr>
            <a:lvl5pPr marL="672161" indent="0">
              <a:buNone/>
              <a:tabLst/>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128413"/>
      </p:ext>
    </p:extLst>
  </p:cSld>
  <p:clrMapOvr>
    <a:masterClrMapping/>
  </p:clrMapOvr>
  <p:transition>
    <p:fade/>
  </p:transition>
  <p:hf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a:solidFill>
                  <a:srgbClr val="000000"/>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6"/>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CDC19876-13E5-1847-AE6E-14EA37A9CED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654574795"/>
      </p:ext>
    </p:extLst>
  </p:cSld>
  <p:clrMapOvr>
    <a:masterClrMapping/>
  </p:clrMapOvr>
  <p:transition>
    <p:fade/>
  </p:transition>
  <p:hf hd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strike="noStrike">
                <a:solidFill>
                  <a:srgbClr val="000000"/>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16827790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07804713"/>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3555948577"/>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800" baseline="0">
                <a:solidFill>
                  <a:srgbClr val="000000"/>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890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923422890"/>
      </p:ext>
    </p:extLst>
  </p:cSld>
  <p:clrMapOvr>
    <a:masterClrMapping/>
  </p:clrMapOvr>
  <p:transition>
    <p:fade/>
  </p:transition>
  <p:hf hd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91B60D61-6FC1-0E45-8A2E-51410A6C630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413159949"/>
      </p:ext>
    </p:extLst>
  </p:cSld>
  <p:clrMapOvr>
    <a:masterClrMapping/>
  </p:clrMapOvr>
  <p:transition>
    <p:fade/>
  </p:transition>
  <p:hf hd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a:solidFill>
                  <a:srgbClr val="000000"/>
                </a:solidFill>
              </a:defRPr>
            </a:lvl1pPr>
          </a:lstStyle>
          <a:p>
            <a:r>
              <a:rPr lang="en-US"/>
              <a:t>Device layout 2: two columns</a:t>
            </a:r>
          </a:p>
        </p:txBody>
      </p:sp>
      <p:sp>
        <p:nvSpPr>
          <p:cNvPr id="10" name="Footer Placeholder 14">
            <a:extLst>
              <a:ext uri="{FF2B5EF4-FFF2-40B4-BE49-F238E27FC236}">
                <a16:creationId xmlns:a16="http://schemas.microsoft.com/office/drawing/2014/main" id="{E48FC59D-3F2F-9746-A309-EDC9968BC4C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862883775"/>
      </p:ext>
    </p:extLst>
  </p:cSld>
  <p:clrMapOvr>
    <a:masterClrMapping/>
  </p:clrMapOvr>
  <p:transition>
    <p:fade/>
  </p:transition>
  <p:hf hd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a:solidFill>
                  <a:srgbClr val="000000"/>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4"/>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171A6F7-E2D5-4545-B545-35D9AA4D1332}"/>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39491974"/>
      </p:ext>
    </p:extLst>
  </p:cSld>
  <p:clrMapOvr>
    <a:masterClrMapping/>
  </p:clrMapOvr>
  <p:transition>
    <p:fade/>
  </p:transition>
  <p:hf hd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a:solidFill>
                  <a:srgbClr val="000000"/>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592F5440-0E12-0F44-ACE7-3C2064AE32D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858614834"/>
      </p:ext>
    </p:extLst>
  </p:cSld>
  <p:clrMapOvr>
    <a:masterClrMapping/>
  </p:clrMapOvr>
  <p:transition>
    <p:fade/>
  </p:transition>
  <p:hf hd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a:solidFill>
                  <a:srgbClr val="000000"/>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651379373"/>
      </p:ext>
    </p:extLst>
  </p:cSld>
  <p:clrMapOvr>
    <a:masterClrMapping/>
  </p:clrMapOvr>
  <p:transition>
    <p:fade/>
  </p:transition>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4" name="Text Placeholder 3"/>
          <p:cNvSpPr>
            <a:spLocks noGrp="1"/>
          </p:cNvSpPr>
          <p:nvPr>
            <p:ph type="body" sz="quarter" idx="10"/>
          </p:nvPr>
        </p:nvSpPr>
        <p:spPr>
          <a:xfrm>
            <a:off x="269242" y="1189175"/>
            <a:ext cx="5378548" cy="2006703"/>
          </a:xfrm>
        </p:spPr>
        <p:txBody>
          <a:bodyPr wrap="square">
            <a:spAutoFit/>
          </a:bodyPr>
          <a:lstStyle>
            <a:lvl1pPr marL="0" indent="0">
              <a:spcBef>
                <a:spcPts val="1200"/>
              </a:spcBef>
              <a:buClr>
                <a:schemeClr val="tx1"/>
              </a:buClr>
              <a:buFont typeface="Wingdings" pitchFamily="2" charset="2"/>
              <a:buNone/>
              <a:defRPr sz="3200">
                <a:latin typeface="+mn-lt"/>
              </a:defRPr>
            </a:lvl1pPr>
            <a:lvl2pPr marL="0" indent="0">
              <a:buNone/>
              <a:defRPr sz="2000">
                <a:latin typeface="+mn-lt"/>
              </a:defRPr>
            </a:lvl2pPr>
            <a:lvl3pPr marL="227165" indent="0">
              <a:buNone/>
              <a:tabLst/>
              <a:defRPr sz="2000">
                <a:latin typeface="+mn-lt"/>
              </a:defRPr>
            </a:lvl3pPr>
            <a:lvl4pPr marL="451219" indent="0">
              <a:buNone/>
              <a:defRPr sz="1600">
                <a:latin typeface="+mn-lt"/>
              </a:defRPr>
            </a:lvl4pPr>
            <a:lvl5pPr marL="672161" indent="0">
              <a:buNone/>
              <a:tabLst/>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2006703"/>
          </a:xfrm>
        </p:spPr>
        <p:txBody>
          <a:bodyPr wrap="square">
            <a:spAutoFit/>
          </a:bodyPr>
          <a:lstStyle>
            <a:lvl1pPr marL="0" indent="0">
              <a:spcBef>
                <a:spcPts val="1200"/>
              </a:spcBef>
              <a:buClr>
                <a:schemeClr val="tx1"/>
              </a:buClr>
              <a:buFont typeface="Wingdings" pitchFamily="2" charset="2"/>
              <a:buNone/>
              <a:defRPr sz="3200">
                <a:latin typeface="+mn-lt"/>
              </a:defRPr>
            </a:lvl1pPr>
            <a:lvl2pPr marL="0" indent="0">
              <a:buNone/>
              <a:defRPr sz="2000">
                <a:latin typeface="+mn-lt"/>
              </a:defRPr>
            </a:lvl2pPr>
            <a:lvl3pPr marL="227165" indent="0">
              <a:buNone/>
              <a:tabLst/>
              <a:defRPr sz="2000">
                <a:latin typeface="+mn-lt"/>
              </a:defRPr>
            </a:lvl3pPr>
            <a:lvl4pPr marL="451219" indent="0">
              <a:buNone/>
              <a:defRPr sz="1600">
                <a:latin typeface="+mn-lt"/>
              </a:defRPr>
            </a:lvl4pPr>
            <a:lvl5pPr marL="672161" indent="0">
              <a:buNone/>
              <a:tabLst/>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9822309"/>
      </p:ext>
    </p:extLst>
  </p:cSld>
  <p:clrMapOvr>
    <a:masterClrMapping/>
  </p:clrMapOvr>
  <p:transition>
    <p:fade/>
  </p:transition>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065"/>
          <a:stretch/>
        </p:blipFill>
        <p:spPr>
          <a:xfrm>
            <a:off x="457201" y="419100"/>
            <a:ext cx="920750" cy="190278"/>
          </a:xfrm>
          <a:prstGeom prst="rect">
            <a:avLst/>
          </a:prstGeom>
        </p:spPr>
      </p:pic>
    </p:spTree>
    <p:extLst>
      <p:ext uri="{BB962C8B-B14F-4D97-AF65-F5344CB8AC3E}">
        <p14:creationId xmlns:p14="http://schemas.microsoft.com/office/powerpoint/2010/main" val="2946559806"/>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3C06-7C98-49AD-B117-AEE7E8D4F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2626BB-C04E-47CC-AB87-D7851B5A99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0848B-D9B9-4C90-AAD6-E362E6C471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B28095-538B-4AA4-B954-1909EF85C63D}" type="datetimeFigureOut">
              <a:rPr kumimoji="0" lang="en-US" sz="1800" b="0" i="0" u="none" strike="noStrike" kern="1200" cap="none" spc="0" normalizeH="0" baseline="0" noProof="0" smtClean="0">
                <a:ln>
                  <a:noFill/>
                </a:ln>
                <a:solidFill>
                  <a:srgbClr val="1A1A1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2/9/2021</a:t>
            </a:fld>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9316D7EC-1D1B-4F02-BA07-43AC5320FD1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id="{F531A67C-E888-475A-B315-5658EB8F27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7E61F-F1D4-49AF-B062-CE7B154B9109}" type="slidenum">
              <a:rPr kumimoji="0" lang="en-US" sz="1800" b="0" i="0" u="none" strike="noStrike" kern="1200" cap="none" spc="0" normalizeH="0" baseline="0" noProof="0" smtClean="0">
                <a:ln>
                  <a:noFill/>
                </a:ln>
                <a:solidFill>
                  <a:srgbClr val="1A1A1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Tree>
    <p:extLst>
      <p:ext uri="{BB962C8B-B14F-4D97-AF65-F5344CB8AC3E}">
        <p14:creationId xmlns:p14="http://schemas.microsoft.com/office/powerpoint/2010/main" val="114276080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_Title Slide">
    <p:bg bwMode="gray">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gray">
          <a:xfrm>
            <a:off x="269302" y="1634613"/>
            <a:ext cx="8481340" cy="1793090"/>
          </a:xfrm>
          <a:noFill/>
        </p:spPr>
        <p:txBody>
          <a:bodyPr lIns="146304" tIns="91440" rIns="146304" bIns="91440" anchor="b" anchorCtr="0"/>
          <a:lstStyle>
            <a:lvl1pPr algn="l">
              <a:defRPr sz="5293" cap="none" spc="-98" baseline="0">
                <a:solidFill>
                  <a:schemeClr val="tx1"/>
                </a:solidFill>
                <a:latin typeface="+mj-lt"/>
              </a:defRPr>
            </a:lvl1pPr>
          </a:lstStyle>
          <a:p>
            <a:r>
              <a:rPr lang="en-US"/>
              <a:t>Presentation title</a:t>
            </a:r>
          </a:p>
        </p:txBody>
      </p:sp>
      <p:sp>
        <p:nvSpPr>
          <p:cNvPr id="5" name="Text Placeholder 4"/>
          <p:cNvSpPr>
            <a:spLocks noGrp="1"/>
          </p:cNvSpPr>
          <p:nvPr>
            <p:ph type="body" sz="quarter" idx="12" hasCustomPrompt="1"/>
          </p:nvPr>
        </p:nvSpPr>
        <p:spPr bwMode="gray">
          <a:xfrm>
            <a:off x="269302" y="3429000"/>
            <a:ext cx="8481340" cy="1792326"/>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036139227"/>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338807219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561201"/>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losing logo slide_color">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008962"/>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and text side by side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a:xfrm>
            <a:off x="588263" y="3179701"/>
            <a:ext cx="3182621" cy="498598"/>
          </a:xfrm>
          <a:noFill/>
        </p:spPr>
        <p:txBody>
          <a:bodyPr vert="horz" wrap="square" lIns="0" tIns="0" rIns="0" bIns="0" rtlCol="0" anchor="ctr" anchorCtr="0">
            <a:spAutoFit/>
          </a:bodyPr>
          <a:lstStyle>
            <a:lvl1pPr>
              <a:defRPr lang="en-US" dirty="0">
                <a:solidFill>
                  <a:schemeClr val="tx1"/>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spAutoFit/>
          </a:bodyPr>
          <a:lstStyle>
            <a:lvl1pPr marL="0" indent="0">
              <a:spcAft>
                <a:spcPts val="1200"/>
              </a:spcAft>
              <a:buNone/>
              <a:defRPr sz="2800"/>
            </a:lvl1pPr>
            <a:lvl2pPr marL="228600" indent="0">
              <a:buNone/>
              <a:defRPr/>
            </a:lvl2pPr>
          </a:lstStyle>
          <a:p>
            <a:pPr lvl="0"/>
            <a:r>
              <a:rPr lang="en-US"/>
              <a:t>Click to edit Master text styles</a:t>
            </a:r>
          </a:p>
        </p:txBody>
      </p:sp>
      <p:sp>
        <p:nvSpPr>
          <p:cNvPr id="7" name="Text Placeholder 4">
            <a:extLst>
              <a:ext uri="{FF2B5EF4-FFF2-40B4-BE49-F238E27FC236}">
                <a16:creationId xmlns:a16="http://schemas.microsoft.com/office/drawing/2014/main" id="{A66C0F21-1EFF-4B7B-A637-3EC5A68E9DDF}"/>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4147543196"/>
      </p:ext>
    </p:extLst>
  </p:cSld>
  <p:clrMapOvr>
    <a:masterClrMapping/>
  </p:clrMapOvr>
  <p:transition>
    <p:fade/>
  </p:transition>
  <p:hf hdr="0"/>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299091"/>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361648" y="6566925"/>
            <a:ext cx="3468706" cy="15837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419" rtl="0" eaLnBrk="1" fontAlgn="auto" latinLnBrk="0" hangingPunct="1">
              <a:lnSpc>
                <a:spcPct val="100000"/>
              </a:lnSpc>
              <a:spcBef>
                <a:spcPts val="0"/>
              </a:spcBef>
              <a:spcAft>
                <a:spcPts val="0"/>
              </a:spcAft>
              <a:buClrTx/>
              <a:buSzTx/>
              <a:buFontTx/>
              <a:buNone/>
              <a:tabLst/>
              <a:defRPr/>
            </a:pPr>
            <a:r>
              <a:rPr kumimoji="0" lang="en-US" sz="1029"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117588075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1157077" y="2873624"/>
            <a:ext cx="2254831" cy="482847"/>
          </a:xfrm>
          <a:prstGeom prst="rect">
            <a:avLst/>
          </a:prstGeom>
        </p:spPr>
      </p:pic>
      <p:sp>
        <p:nvSpPr>
          <p:cNvPr id="9" name="Title 1"/>
          <p:cNvSpPr>
            <a:spLocks noGrp="1"/>
          </p:cNvSpPr>
          <p:nvPr>
            <p:ph type="title" hasCustomPrompt="1"/>
          </p:nvPr>
        </p:nvSpPr>
        <p:spPr>
          <a:xfrm>
            <a:off x="4035840" y="2263163"/>
            <a:ext cx="5640942"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035840" y="3465605"/>
            <a:ext cx="5640942"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920504248"/>
      </p:ext>
    </p:extLst>
  </p:cSld>
  <p:clrMapOvr>
    <a:overrideClrMapping bg1="lt1" tx1="dk1" bg2="lt2" tx2="dk2" accent1="accent1" accent2="accent2" accent3="accent3" accent4="accent4" accent5="accent5" accent6="accent6" hlink="hlink" folHlink="folHlink"/>
  </p:clrMapOvr>
  <p:transition spd="slow">
    <p:push dir="u"/>
  </p:transition>
  <p:hf hdr="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14FA58-D3C9-4980-91CF-D7463CD5DE4E}"/>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2066890587"/>
      </p:ext>
    </p:extLst>
  </p:cSld>
  <p:clrMapOvr>
    <a:masterClrMapping/>
  </p:clrMapOvr>
  <p:transition spd="slow">
    <p:push dir="u"/>
  </p:transition>
  <p:hf hdr="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14645530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E8479-F8F1-4ECA-95BF-331E308E35E3}"/>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1607590348"/>
      </p:ext>
    </p:extLst>
  </p:cSld>
  <p:clrMapOvr>
    <a:masterClrMapping/>
  </p:clrMapOvr>
  <p:transition spd="slow">
    <p:push dir="u"/>
  </p:transition>
  <p:hf hdr="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B63537-AC12-4E3A-A692-692DA3E862E4}"/>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2363649984"/>
      </p:ext>
    </p:extLst>
  </p:cSld>
  <p:clrMapOvr>
    <a:masterClrMapping/>
  </p:clrMapOvr>
  <p:transition spd="slow">
    <p:push dir="u"/>
  </p:transition>
  <p:hf hdr="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6BCA70BD-59C8-4F86-98B8-D9667EAF0A3C}"/>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525524397"/>
      </p:ext>
    </p:extLst>
  </p:cSld>
  <p:clrMapOvr>
    <a:masterClrMapping/>
  </p:clrMapOvr>
  <p:transition spd="slow">
    <p:push dir="u"/>
  </p:transition>
  <p:hf hdr="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4" name="Text Placeholder 4">
            <a:extLst>
              <a:ext uri="{FF2B5EF4-FFF2-40B4-BE49-F238E27FC236}">
                <a16:creationId xmlns:a16="http://schemas.microsoft.com/office/drawing/2014/main" id="{625660F9-B44C-4BFD-8CF1-B7EE12151559}"/>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3433056148"/>
      </p:ext>
    </p:extLst>
  </p:cSld>
  <p:clrMapOvr>
    <a:masterClrMapping/>
  </p:clrMapOvr>
  <p:transition spd="slow">
    <p:push dir="u"/>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Text Placeholder 4">
            <a:extLst>
              <a:ext uri="{FF2B5EF4-FFF2-40B4-BE49-F238E27FC236}">
                <a16:creationId xmlns:a16="http://schemas.microsoft.com/office/drawing/2014/main" id="{196B9C50-0FF5-42CB-9F76-2C351C77B6A3}"/>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3442559723"/>
      </p:ext>
    </p:extLst>
  </p:cSld>
  <p:clrMapOvr>
    <a:masterClrMapping/>
  </p:clrMapOvr>
  <p:transition spd="slow">
    <p:push dir="u"/>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 Placeholder 4">
            <a:extLst>
              <a:ext uri="{FF2B5EF4-FFF2-40B4-BE49-F238E27FC236}">
                <a16:creationId xmlns:a16="http://schemas.microsoft.com/office/drawing/2014/main" id="{8B3400D9-73FE-497D-A1DE-3DB3F3E46E48}"/>
              </a:ext>
            </a:extLst>
          </p:cNvPr>
          <p:cNvSpPr>
            <a:spLocks noGrp="1"/>
          </p:cNvSpPr>
          <p:nvPr>
            <p:ph type="body" sz="quarter" idx="12" hasCustomPrompt="1"/>
          </p:nvPr>
        </p:nvSpPr>
        <p:spPr>
          <a:xfrm>
            <a:off x="1505527"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2911609992"/>
      </p:ext>
    </p:extLst>
  </p:cSld>
  <p:clrMapOvr>
    <a:masterClrMapping/>
  </p:clrMapOvr>
  <p:transition spd="slow">
    <p:push dir="u"/>
  </p:transition>
  <p:hf hdr="0"/>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152001"/>
            <a:ext cx="4161981" cy="553998"/>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 Placeholder 4">
            <a:extLst>
              <a:ext uri="{FF2B5EF4-FFF2-40B4-BE49-F238E27FC236}">
                <a16:creationId xmlns:a16="http://schemas.microsoft.com/office/drawing/2014/main" id="{B8E7114C-D461-4A2F-960D-A0529654D629}"/>
              </a:ext>
            </a:extLst>
          </p:cNvPr>
          <p:cNvSpPr>
            <a:spLocks noGrp="1"/>
          </p:cNvSpPr>
          <p:nvPr>
            <p:ph type="body" sz="quarter" idx="12" hasCustomPrompt="1"/>
          </p:nvPr>
        </p:nvSpPr>
        <p:spPr>
          <a:xfrm>
            <a:off x="1371635" y="6465021"/>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1561901953"/>
      </p:ext>
    </p:extLst>
  </p:cSld>
  <p:clrMapOvr>
    <a:masterClrMapping/>
  </p:clrMapOvr>
  <p:transition spd="slow">
    <p:push dir="u"/>
  </p:transition>
  <p:hf hdr="0"/>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 Placeholder 4">
            <a:extLst>
              <a:ext uri="{FF2B5EF4-FFF2-40B4-BE49-F238E27FC236}">
                <a16:creationId xmlns:a16="http://schemas.microsoft.com/office/drawing/2014/main" id="{5ABB50EC-AE9E-4DAC-86E0-20E3C2DE5EDC}"/>
              </a:ext>
            </a:extLst>
          </p:cNvPr>
          <p:cNvSpPr>
            <a:spLocks noGrp="1"/>
          </p:cNvSpPr>
          <p:nvPr>
            <p:ph type="body" sz="quarter" idx="12" hasCustomPrompt="1"/>
          </p:nvPr>
        </p:nvSpPr>
        <p:spPr>
          <a:xfrm>
            <a:off x="1237672" y="6501967"/>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2133080160"/>
      </p:ext>
    </p:extLst>
  </p:cSld>
  <p:clrMapOvr>
    <a:masterClrMapping/>
  </p:clrMapOvr>
  <p:transition spd="slow">
    <p:push dir="u"/>
  </p:transition>
  <p:hf hdr="0"/>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6" name="Text Placeholder 4">
            <a:extLst>
              <a:ext uri="{FF2B5EF4-FFF2-40B4-BE49-F238E27FC236}">
                <a16:creationId xmlns:a16="http://schemas.microsoft.com/office/drawing/2014/main" id="{AAA70E8C-383E-4A13-96FD-B65376F52F64}"/>
              </a:ext>
            </a:extLst>
          </p:cNvPr>
          <p:cNvSpPr>
            <a:spLocks noGrp="1"/>
          </p:cNvSpPr>
          <p:nvPr>
            <p:ph type="body" sz="quarter" idx="12" hasCustomPrompt="1"/>
          </p:nvPr>
        </p:nvSpPr>
        <p:spPr>
          <a:xfrm>
            <a:off x="9421090" y="6446548"/>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1354726339"/>
      </p:ext>
    </p:extLst>
  </p:cSld>
  <p:clrMapOvr>
    <a:masterClrMapping/>
  </p:clrMapOvr>
  <p:transition spd="slow">
    <p:push dir="u"/>
  </p:transition>
  <p:hf hdr="0"/>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6" name="Text Placeholder 4">
            <a:extLst>
              <a:ext uri="{FF2B5EF4-FFF2-40B4-BE49-F238E27FC236}">
                <a16:creationId xmlns:a16="http://schemas.microsoft.com/office/drawing/2014/main" id="{AF2968A0-EA50-4F41-8A45-D2AA862CE9D6}"/>
              </a:ext>
            </a:extLst>
          </p:cNvPr>
          <p:cNvSpPr>
            <a:spLocks noGrp="1"/>
          </p:cNvSpPr>
          <p:nvPr>
            <p:ph type="body" sz="quarter" idx="12" hasCustomPrompt="1"/>
          </p:nvPr>
        </p:nvSpPr>
        <p:spPr>
          <a:xfrm>
            <a:off x="9476509" y="49560"/>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3837692954"/>
      </p:ext>
    </p:extLst>
  </p:cSld>
  <p:clrMapOvr>
    <a:masterClrMapping/>
  </p:clrMapOvr>
  <p:transition spd="slow">
    <p:push dir="u"/>
  </p:transition>
  <p:hf hdr="0"/>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stage">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p:spPr>
        <p:txBody>
          <a:bodyPr/>
          <a:lstStyle>
            <a:lvl1pPr algn="l">
              <a:defRPr/>
            </a:lvl1pPr>
          </a:lstStyle>
          <a:p>
            <a:r>
              <a:rPr lang="en-US"/>
              <a:t>Click to edit Master title style</a:t>
            </a:r>
          </a:p>
        </p:txBody>
      </p:sp>
      <p:sp>
        <p:nvSpPr>
          <p:cNvPr id="3" name="Rectangle 2">
            <a:extLst>
              <a:ext uri="{FF2B5EF4-FFF2-40B4-BE49-F238E27FC236}">
                <a16:creationId xmlns:a16="http://schemas.microsoft.com/office/drawing/2014/main" id="{E8FBB2BD-846C-4813-B494-1EA4319C74C7}"/>
              </a:ext>
            </a:extLst>
          </p:cNvPr>
          <p:cNvSpPr/>
          <p:nvPr/>
        </p:nvSpPr>
        <p:spPr>
          <a:xfrm>
            <a:off x="0" y="1189176"/>
            <a:ext cx="12192000" cy="5676058"/>
          </a:xfrm>
          <a:prstGeom prst="rect">
            <a:avLst/>
          </a:prstGeom>
          <a:solidFill>
            <a:schemeClr val="bg1">
              <a:lumMod val="9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D51B25BF-04D3-438D-B22A-D496C649A19B}"/>
              </a:ext>
            </a:extLst>
          </p:cNvPr>
          <p:cNvSpPr>
            <a:spLocks noGrp="1"/>
          </p:cNvSpPr>
          <p:nvPr>
            <p:ph type="body" sz="quarter" idx="10"/>
          </p:nvPr>
        </p:nvSpPr>
        <p:spPr>
          <a:xfrm>
            <a:off x="269239" y="1925685"/>
            <a:ext cx="11655839" cy="286232"/>
          </a:xfrm>
          <a:noFill/>
        </p:spPr>
        <p:txBody>
          <a:bodyPr wrap="square" lIns="91440" tIns="45720" rIns="91440" bIns="45720" rtlCol="0">
            <a:spAutoFit/>
          </a:bodyPr>
          <a:lstStyle>
            <a:lvl1pPr marL="0" indent="0">
              <a:buNone/>
              <a:defRPr lang="en-US" sz="1400" b="1" dirty="0" smtClean="0">
                <a:solidFill>
                  <a:schemeClr val="tx2"/>
                </a:solidFill>
                <a:latin typeface="Segoe UI Semibold" charset="0"/>
                <a:ea typeface="Segoe UI Semibold" charset="0"/>
                <a:cs typeface="Segoe UI Semibold" charset="0"/>
              </a:defRPr>
            </a:lvl1pPr>
          </a:lstStyle>
          <a:p>
            <a:pPr marL="0" lvl="0" defTabSz="914400"/>
            <a:r>
              <a:rPr lang="en-US"/>
              <a:t>Edit Master text styles</a:t>
            </a:r>
          </a:p>
        </p:txBody>
      </p:sp>
    </p:spTree>
    <p:extLst>
      <p:ext uri="{BB962C8B-B14F-4D97-AF65-F5344CB8AC3E}">
        <p14:creationId xmlns:p14="http://schemas.microsoft.com/office/powerpoint/2010/main" val="2040866430"/>
      </p:ext>
    </p:extLst>
  </p:cSld>
  <p:clrMapOvr>
    <a:masterClrMapping/>
  </p:clrMapOvr>
  <p:transition>
    <p:fade/>
  </p:transition>
  <p:hf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7" name="Text Placeholder 4">
            <a:extLst>
              <a:ext uri="{FF2B5EF4-FFF2-40B4-BE49-F238E27FC236}">
                <a16:creationId xmlns:a16="http://schemas.microsoft.com/office/drawing/2014/main" id="{0638C11D-7A8E-4676-8E29-A62D26695A51}"/>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2098091871"/>
      </p:ext>
    </p:extLst>
  </p:cSld>
  <p:clrMapOvr>
    <a:masterClrMapping/>
  </p:clrMapOvr>
  <p:transition spd="slow">
    <p:push dir="u"/>
  </p:transition>
  <p:hf hdr="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4">
            <a:extLst>
              <a:ext uri="{FF2B5EF4-FFF2-40B4-BE49-F238E27FC236}">
                <a16:creationId xmlns:a16="http://schemas.microsoft.com/office/drawing/2014/main" id="{2AB7F5B6-0603-4244-B2CF-CE6CE9C4B33C}"/>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766222353"/>
      </p:ext>
    </p:extLst>
  </p:cSld>
  <p:clrMapOvr>
    <a:masterClrMapping/>
  </p:clrMapOvr>
  <p:transition spd="slow">
    <p:push dir="u"/>
  </p:transition>
  <p:hf hdr="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 Placeholder 4">
            <a:extLst>
              <a:ext uri="{FF2B5EF4-FFF2-40B4-BE49-F238E27FC236}">
                <a16:creationId xmlns:a16="http://schemas.microsoft.com/office/drawing/2014/main" id="{785D340B-1CBD-47BA-94B7-7C8AE9B63908}"/>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1957436614"/>
      </p:ext>
    </p:extLst>
  </p:cSld>
  <p:clrMapOvr>
    <a:masterClrMapping/>
  </p:clrMapOvr>
  <p:transition spd="slow">
    <p:push dir="u"/>
  </p:transition>
  <p:hf hdr="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5497F3D2-4B1F-4B39-9F73-BA917D388B3B}"/>
              </a:ext>
            </a:extLst>
          </p:cNvPr>
          <p:cNvSpPr>
            <a:spLocks noGrp="1"/>
          </p:cNvSpPr>
          <p:nvPr>
            <p:ph type="body" sz="quarter" idx="11" hasCustomPrompt="1"/>
          </p:nvPr>
        </p:nvSpPr>
        <p:spPr>
          <a:xfrm>
            <a:off x="8128000" y="2017713"/>
            <a:ext cx="3481388" cy="307777"/>
          </a:xfrm>
        </p:spPr>
        <p:txBody>
          <a:bodyPr wrap="square">
            <a:spAutoFit/>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Add a caption</a:t>
            </a:r>
          </a:p>
        </p:txBody>
      </p:sp>
      <p:sp>
        <p:nvSpPr>
          <p:cNvPr id="3" name="Picture Placeholder 2" descr="This screen 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97280" anchor="ctr">
            <a:noAutofit/>
          </a:bodyPr>
          <a:lstStyle>
            <a:lvl1pPr marL="0" indent="0" algn="ctr">
              <a:buNone/>
              <a:defRPr sz="1400" b="1">
                <a:solidFill>
                  <a:srgbClr val="000000"/>
                </a:solidFill>
              </a:defRPr>
            </a:lvl1pPr>
          </a:lstStyle>
          <a:p>
            <a:r>
              <a:rPr lang="en-US"/>
              <a:t>Drag &amp; drop your screen shot here </a:t>
            </a:r>
            <a:br>
              <a:rPr lang="en-US"/>
            </a:br>
            <a:r>
              <a:rPr lang="en-US"/>
              <a:t>or click or tap icon below to insert </a:t>
            </a:r>
          </a:p>
        </p:txBody>
      </p:sp>
      <p:sp>
        <p:nvSpPr>
          <p:cNvPr id="5" name="Text Placeholder 4">
            <a:extLst>
              <a:ext uri="{FF2B5EF4-FFF2-40B4-BE49-F238E27FC236}">
                <a16:creationId xmlns:a16="http://schemas.microsoft.com/office/drawing/2014/main" id="{A3E83455-D469-4955-B819-47AFD7768CEA}"/>
              </a:ext>
            </a:extLst>
          </p:cNvPr>
          <p:cNvSpPr>
            <a:spLocks noGrp="1"/>
          </p:cNvSpPr>
          <p:nvPr>
            <p:ph type="body" sz="quarter" idx="13"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838501258"/>
      </p:ext>
    </p:extLst>
  </p:cSld>
  <p:clrMapOvr>
    <a:masterClrMapping/>
  </p:clrMapOvr>
  <p:transition spd="slow">
    <p:push dir="u"/>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5ACBF0"/>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1"/>
            <a:ext cx="3468956" cy="1107996"/>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356100" y="2447039"/>
            <a:ext cx="7251192" cy="369332"/>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p:nvCxnSpPr>
        <p:spPr>
          <a:xfrm>
            <a:off x="4356100" y="2017713"/>
            <a:ext cx="72532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D8834CBE-0BD9-40C0-8941-0DA8F579152C}"/>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2116023862"/>
      </p:ext>
    </p:extLst>
  </p:cSld>
  <p:clrMapOvr>
    <a:masterClrMapping/>
  </p:clrMapOvr>
  <p:transition spd="slow">
    <p:push dir="u"/>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5ACBF0"/>
          </p15:clr>
        </p15:guide>
        <p15:guide id="13" pos="2744">
          <p15:clr>
            <a:srgbClr val="5ACBF0"/>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2" orient="horz" pos="172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bwMode="auto">
          <a:xfrm>
            <a:off x="588263" y="3179701"/>
            <a:ext cx="3182621" cy="498598"/>
          </a:xfrm>
          <a:noFill/>
        </p:spPr>
        <p:txBody>
          <a:bodyPr vert="horz" wrap="square" lIns="0" tIns="0" rIns="0" bIns="0" rtlCol="0" anchor="ctr" anchorCtr="0">
            <a:spAutoFit/>
          </a:bodyPr>
          <a:lstStyle>
            <a:lvl1pPr>
              <a:defRPr lang="en-US" dirty="0">
                <a:solidFill>
                  <a:srgbClr val="FFFFFF"/>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ext Placeholder 4">
            <a:extLst>
              <a:ext uri="{FF2B5EF4-FFF2-40B4-BE49-F238E27FC236}">
                <a16:creationId xmlns:a16="http://schemas.microsoft.com/office/drawing/2014/main" id="{510B9F64-813E-41BF-B3F8-CC0CE7CD3FAC}"/>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3759009569"/>
      </p:ext>
    </p:extLst>
  </p:cSld>
  <p:clrMapOvr>
    <a:masterClrMapping/>
  </p:clrMapOvr>
  <p:transition spd="slow">
    <p:push dir="u"/>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5ACBF0"/>
          </p15:clr>
        </p15:guide>
        <p15:guide id="14" pos="3155">
          <p15:clr>
            <a:srgbClr val="5ACBF0"/>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a:xfrm>
            <a:off x="588263" y="3179701"/>
            <a:ext cx="3182621" cy="498598"/>
          </a:xfrm>
          <a:noFill/>
        </p:spPr>
        <p:txBody>
          <a:bodyPr vert="horz" wrap="square" lIns="0" tIns="0" rIns="0" bIns="0" rtlCol="0" anchor="ctr" anchorCtr="0">
            <a:spAutoFit/>
          </a:bodyPr>
          <a:lstStyle>
            <a:lvl1pPr>
              <a:defRPr lang="en-US" dirty="0">
                <a:solidFill>
                  <a:schemeClr val="tx1"/>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spAutoFit/>
          </a:bodyPr>
          <a:lstStyle>
            <a:lvl1pPr marL="0" indent="0">
              <a:spcAft>
                <a:spcPts val="1200"/>
              </a:spcAft>
              <a:buNone/>
              <a:defRPr sz="2800"/>
            </a:lvl1pPr>
            <a:lvl2pPr marL="228600" indent="0">
              <a:buNone/>
              <a:defRPr/>
            </a:lvl2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A66C0F21-1EFF-4B7B-A637-3EC5A68E9DDF}"/>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2890915508"/>
      </p:ext>
    </p:extLst>
  </p:cSld>
  <p:clrMapOvr>
    <a:masterClrMapping/>
  </p:clrMapOvr>
  <p:transition spd="slow">
    <p:push dir="u"/>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guide id="30" pos="237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17383802"/>
      </p:ext>
    </p:extLst>
  </p:cSld>
  <p:clrMapOvr>
    <a:overrideClrMapping bg1="dk1" tx1="lt1" bg2="dk2" tx2="lt2" accent1="accent1" accent2="accent2" accent3="accent3" accent4="accent4" accent5="accent5" accent6="accent6" hlink="hlink" folHlink="folHlink"/>
  </p:clrMapOvr>
  <p:transition spd="slow">
    <p:push dir="u"/>
  </p:transition>
  <p:hf hdr="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
        <p:nvSpPr>
          <p:cNvPr id="4" name="Text Placeholder 4">
            <a:extLst>
              <a:ext uri="{FF2B5EF4-FFF2-40B4-BE49-F238E27FC236}">
                <a16:creationId xmlns:a16="http://schemas.microsoft.com/office/drawing/2014/main" id="{1950F39E-8B11-4869-8A2C-BD1C77510ADD}"/>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3323718777"/>
      </p:ext>
    </p:extLst>
  </p:cSld>
  <p:clrMapOvr>
    <a:overrideClrMapping bg1="lt1" tx1="dk1" bg2="lt2" tx2="dk2" accent1="accent1" accent2="accent2" accent3="accent3" accent4="accent4" accent5="accent5" accent6="accent6" hlink="hlink" folHlink="folHlink"/>
  </p:clrMapOvr>
  <p:transition spd="slow">
    <p:push dir="u"/>
  </p:transition>
  <p:hf hdr="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002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46380739"/>
      </p:ext>
    </p:extLst>
  </p:cSld>
  <p:clrMapOvr>
    <a:overrideClrMapping bg1="dk1" tx1="lt1" bg2="dk2" tx2="lt2" accent1="accent1" accent2="accent2" accent3="accent3" accent4="accent4" accent5="accent5" accent6="accent6" hlink="hlink" folHlink="folHlink"/>
  </p:clrMapOvr>
  <p:transition spd="slow">
    <p:push dir="u"/>
  </p:transition>
  <p:hf hdr="0"/>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stage">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p:spPr>
        <p:txBody>
          <a:bodyPr/>
          <a:lstStyle>
            <a:lvl1pPr algn="l">
              <a:defRPr/>
            </a:lvl1pPr>
          </a:lstStyle>
          <a:p>
            <a:r>
              <a:rPr lang="en-US"/>
              <a:t>Click to edit Master title style</a:t>
            </a:r>
          </a:p>
        </p:txBody>
      </p:sp>
      <p:sp>
        <p:nvSpPr>
          <p:cNvPr id="3" name="Rectangle 2">
            <a:extLst>
              <a:ext uri="{FF2B5EF4-FFF2-40B4-BE49-F238E27FC236}">
                <a16:creationId xmlns:a16="http://schemas.microsoft.com/office/drawing/2014/main" id="{E8FBB2BD-846C-4813-B494-1EA4319C74C7}"/>
              </a:ext>
            </a:extLst>
          </p:cNvPr>
          <p:cNvSpPr/>
          <p:nvPr/>
        </p:nvSpPr>
        <p:spPr>
          <a:xfrm>
            <a:off x="0" y="1469984"/>
            <a:ext cx="12192000" cy="5395249"/>
          </a:xfrm>
          <a:prstGeom prst="rect">
            <a:avLst/>
          </a:prstGeom>
          <a:solidFill>
            <a:schemeClr val="bg1">
              <a:lumMod val="9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D51B25BF-04D3-438D-B22A-D496C649A19B}"/>
              </a:ext>
            </a:extLst>
          </p:cNvPr>
          <p:cNvSpPr>
            <a:spLocks noGrp="1"/>
          </p:cNvSpPr>
          <p:nvPr>
            <p:ph type="body" sz="quarter" idx="10"/>
          </p:nvPr>
        </p:nvSpPr>
        <p:spPr>
          <a:xfrm>
            <a:off x="269239" y="1925685"/>
            <a:ext cx="11655839" cy="286232"/>
          </a:xfrm>
          <a:noFill/>
        </p:spPr>
        <p:txBody>
          <a:bodyPr wrap="square" lIns="91440" tIns="45720" rIns="91440" bIns="45720" rtlCol="0">
            <a:spAutoFit/>
          </a:bodyPr>
          <a:lstStyle>
            <a:lvl1pPr marL="0" indent="0">
              <a:buNone/>
              <a:defRPr lang="en-US" sz="1400" b="1" dirty="0" smtClean="0">
                <a:solidFill>
                  <a:schemeClr val="tx2"/>
                </a:solidFill>
                <a:latin typeface="Segoe UI Semibold" charset="0"/>
                <a:ea typeface="Segoe UI Semibold" charset="0"/>
                <a:cs typeface="Segoe UI Semibold" charset="0"/>
              </a:defRPr>
            </a:lvl1pPr>
          </a:lstStyle>
          <a:p>
            <a:pPr marL="0" lvl="0" defTabSz="914400"/>
            <a:r>
              <a:rPr lang="en-US"/>
              <a:t>Edit Master text styles</a:t>
            </a:r>
          </a:p>
        </p:txBody>
      </p:sp>
    </p:spTree>
    <p:extLst>
      <p:ext uri="{BB962C8B-B14F-4D97-AF65-F5344CB8AC3E}">
        <p14:creationId xmlns:p14="http://schemas.microsoft.com/office/powerpoint/2010/main" val="3814347667"/>
      </p:ext>
    </p:extLst>
  </p:cSld>
  <p:clrMapOvr>
    <a:masterClrMapping/>
  </p:clrMapOvr>
  <p:transition>
    <p:fade/>
  </p:transition>
  <p:hf hdr="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
        <p:nvSpPr>
          <p:cNvPr id="3" name="Text Placeholder 4">
            <a:extLst>
              <a:ext uri="{FF2B5EF4-FFF2-40B4-BE49-F238E27FC236}">
                <a16:creationId xmlns:a16="http://schemas.microsoft.com/office/drawing/2014/main" id="{46613062-BC52-471C-8589-AB8B095EF81C}"/>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112259429"/>
      </p:ext>
    </p:extLst>
  </p:cSld>
  <p:clrMapOvr>
    <a:overrideClrMapping bg1="lt1" tx1="dk1" bg2="lt2" tx2="dk2" accent1="accent1" accent2="accent2" accent3="accent3" accent4="accent4" accent5="accent5" accent6="accent6" hlink="hlink" folHlink="folHlink"/>
  </p:clrMapOvr>
  <p:transition spd="slow">
    <p:push dir="u"/>
  </p:transition>
  <p:hf hdr="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9E6860D-DA73-4B43-A2F0-8C9F30969196}"/>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917885638"/>
      </p:ext>
    </p:extLst>
  </p:cSld>
  <p:clrMapOvr>
    <a:masterClrMapping/>
  </p:clrMapOvr>
  <p:transition spd="slow">
    <p:push dir="u"/>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lank 2">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690638"/>
      </p:ext>
    </p:extLst>
  </p:cSld>
  <p:clrMapOvr>
    <a:overrideClrMapping bg1="dk1" tx1="lt1" bg2="dk2" tx2="lt2" accent1="accent1" accent2="accent2" accent3="accent3" accent4="accent4" accent5="accent5" accent6="accent6" hlink="hlink" folHlink="folHlink"/>
  </p:clrMapOvr>
  <p:transition spd="slow">
    <p:push dir="u"/>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F4E1038F-8C5B-4C06-A9D3-5DF59BB026D6}"/>
              </a:ext>
            </a:extLst>
          </p:cNvPr>
          <p:cNvSpPr>
            <a:spLocks noGrp="1"/>
          </p:cNvSpPr>
          <p:nvPr>
            <p:ph type="body" sz="quarter" idx="11" hasCustomPrompt="1"/>
          </p:nvPr>
        </p:nvSpPr>
        <p:spPr>
          <a:xfrm>
            <a:off x="9421090" y="6437312"/>
            <a:ext cx="2586759" cy="255627"/>
          </a:xfrm>
        </p:spPr>
        <p:txBody>
          <a:bodyPr/>
          <a:lstStyle>
            <a:lvl1pPr marL="0" indent="0">
              <a:buNone/>
              <a:defRPr sz="1600" i="1"/>
            </a:lvl1pPr>
          </a:lstStyle>
          <a:p>
            <a:pPr lvl="0"/>
            <a:r>
              <a:rPr lang="en-US"/>
              <a:t>Microsoft Confidential </a:t>
            </a:r>
          </a:p>
        </p:txBody>
      </p:sp>
    </p:spTree>
    <p:extLst>
      <p:ext uri="{BB962C8B-B14F-4D97-AF65-F5344CB8AC3E}">
        <p14:creationId xmlns:p14="http://schemas.microsoft.com/office/powerpoint/2010/main" val="673739428"/>
      </p:ext>
    </p:extLst>
  </p:cSld>
  <p:clrMapOvr>
    <a:masterClrMapping/>
  </p:clrMapOvr>
  <p:transition spd="slow">
    <p:push dir="u"/>
  </p:transition>
  <p:hf hdr="0"/>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069169561"/>
      </p:ext>
    </p:extLst>
  </p:cSld>
  <p:clrMapOvr>
    <a:overrideClrMapping bg1="dk1" tx1="lt1" bg2="dk2" tx2="lt2" accent1="accent1" accent2="accent2" accent3="accent3" accent4="accent4" accent5="accent5" accent6="accent6" hlink="hlink" folHlink="folHlink"/>
  </p:clrMapOvr>
  <p:transition spd="slow">
    <p:push dir="u"/>
  </p:transition>
  <p:hf hdr="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29071300"/>
      </p:ext>
    </p:extLst>
  </p:cSld>
  <p:clrMapOvr>
    <a:overrideClrMapping bg1="dk1" tx1="lt1" bg2="dk2" tx2="lt2" accent1="accent1" accent2="accent2" accent3="accent3" accent4="accent4" accent5="accent5" accent6="accent6" hlink="hlink" folHlink="folHlink"/>
  </p:clrMapOvr>
  <p:transition spd="slow">
    <p:push dir="u"/>
  </p:transition>
  <p:hf hdr="0"/>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Photo layout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4" y="2122072"/>
            <a:ext cx="5553007" cy="2374698"/>
          </a:xfrm>
        </p:spPr>
        <p:txBody>
          <a:bodyPr wrap="square" lIns="0" tIns="0" rIns="0" bIns="0">
            <a:noAutofit/>
          </a:bodyPr>
          <a:lstStyle>
            <a:lvl1pPr marL="0" marR="0" indent="0" algn="l" defTabSz="914192"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4" y="438786"/>
            <a:ext cx="5553007" cy="741053"/>
          </a:xfrm>
        </p:spPr>
        <p:txBody>
          <a:bodyPr/>
          <a:lstStyle>
            <a:lvl1pPr>
              <a:defRPr/>
            </a:lvl1pPr>
          </a:lstStyle>
          <a:p>
            <a:r>
              <a:rPr lang="en-US"/>
              <a:t>Photo layout 1</a:t>
            </a:r>
          </a:p>
        </p:txBody>
      </p:sp>
      <p:sp>
        <p:nvSpPr>
          <p:cNvPr id="7" name="Picture Placeholder 3">
            <a:extLst>
              <a:ext uri="{FF2B5EF4-FFF2-40B4-BE49-F238E27FC236}">
                <a16:creationId xmlns:a16="http://schemas.microsoft.com/office/drawing/2014/main" id="{2A12A0E8-1E58-4A65-BA42-BEF0F69D25C0}"/>
              </a:ext>
            </a:extLst>
          </p:cNvPr>
          <p:cNvSpPr>
            <a:spLocks noGrp="1"/>
          </p:cNvSpPr>
          <p:nvPr>
            <p:ph type="pic" sz="quarter" idx="10" hasCustomPrompt="1"/>
          </p:nvPr>
        </p:nvSpPr>
        <p:spPr>
          <a:xfrm>
            <a:off x="6209611" y="2"/>
            <a:ext cx="5982390" cy="68580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1443507325"/>
      </p:ext>
    </p:extLst>
  </p:cSld>
  <p:clrMapOvr>
    <a:masterClrMapping/>
  </p:clrMapOvr>
  <p:transition spd="slow">
    <p:push dir="u"/>
  </p:transition>
  <p:hf hdr="0"/>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669059"/>
      </p:ext>
    </p:extLst>
  </p:cSld>
  <p:clrMapOvr>
    <a:masterClrMapping/>
  </p:clrMapOvr>
  <p:transition spd="slow">
    <p:push dir="u"/>
  </p:transition>
  <p:hf hdr="0"/>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4">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32220872"/>
      </p:ext>
    </p:extLst>
  </p:cSld>
  <p:clrMapOvr>
    <a:masterClrMapping/>
  </p:clrMapOvr>
  <p:transition spd="slow">
    <p:push dir="u"/>
  </p:transition>
  <p:hf hdr="0"/>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Service/Feature templat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239F997-94F7-4C6B-862D-E87A0013D715}"/>
              </a:ext>
            </a:extLst>
          </p:cNvPr>
          <p:cNvSpPr>
            <a:spLocks noGrp="1"/>
          </p:cNvSpPr>
          <p:nvPr>
            <p:ph type="body" sz="quarter" idx="10"/>
          </p:nvPr>
        </p:nvSpPr>
        <p:spPr>
          <a:xfrm>
            <a:off x="586390" y="1434369"/>
            <a:ext cx="4133088" cy="898708"/>
          </a:xfrm>
        </p:spPr>
        <p:txBody>
          <a:bodyPr wrap="square">
            <a:spAutoFit/>
          </a:bodyPr>
          <a:lstStyle>
            <a:lvl1pPr marL="0" indent="0">
              <a:spcBef>
                <a:spcPts val="600"/>
              </a:spcBef>
              <a:buNone/>
              <a:defRPr sz="2000">
                <a:latin typeface="+mj-lt"/>
              </a:defRPr>
            </a:lvl1pPr>
            <a:lvl2pPr marL="0" indent="0">
              <a:buNone/>
              <a:defRPr sz="1800"/>
            </a:lvl2pPr>
            <a:lvl3pPr marL="171450" indent="-171450">
              <a:buFont typeface="Arial" panose="020B0604020202020204" pitchFamily="34" charset="0"/>
              <a:buChar char="•"/>
              <a:defRPr sz="1400"/>
            </a:lvl3pPr>
            <a:lvl4pPr marL="0" indent="0">
              <a:buNone/>
              <a:defRPr sz="1100"/>
            </a:lvl4pPr>
            <a:lvl5pPr marL="0" indent="0">
              <a:buNone/>
              <a:defRPr sz="1100"/>
            </a:lvl5pPr>
          </a:lstStyle>
          <a:p>
            <a:pPr lvl="0"/>
            <a:r>
              <a:rPr lang="en-US"/>
              <a:t>Edit Master text styles</a:t>
            </a:r>
          </a:p>
          <a:p>
            <a:pPr lvl="1"/>
            <a:r>
              <a:rPr lang="en-US"/>
              <a:t>Second level</a:t>
            </a:r>
          </a:p>
          <a:p>
            <a:pPr lvl="2"/>
            <a:r>
              <a:rPr lang="en-US"/>
              <a:t>Third level</a:t>
            </a:r>
          </a:p>
        </p:txBody>
      </p:sp>
      <p:sp>
        <p:nvSpPr>
          <p:cNvPr id="6" name="Title 6">
            <a:extLst>
              <a:ext uri="{FF2B5EF4-FFF2-40B4-BE49-F238E27FC236}">
                <a16:creationId xmlns:a16="http://schemas.microsoft.com/office/drawing/2014/main" id="{2899FBDC-634F-494E-8F1F-7E606439418D}"/>
              </a:ext>
            </a:extLst>
          </p:cNvPr>
          <p:cNvSpPr>
            <a:spLocks noGrp="1"/>
          </p:cNvSpPr>
          <p:nvPr>
            <p:ph type="title"/>
          </p:nvPr>
        </p:nvSpPr>
        <p:spPr>
          <a:xfrm>
            <a:off x="588263" y="457200"/>
            <a:ext cx="8241412" cy="553998"/>
          </a:xfrm>
        </p:spPr>
        <p:txBody>
          <a:bodyPr/>
          <a:lstStyle/>
          <a:p>
            <a:r>
              <a:rPr lang="en-US"/>
              <a:t>Click to edit Master title style</a:t>
            </a:r>
          </a:p>
        </p:txBody>
      </p:sp>
      <p:sp>
        <p:nvSpPr>
          <p:cNvPr id="8" name="Text Placeholder 2">
            <a:extLst>
              <a:ext uri="{FF2B5EF4-FFF2-40B4-BE49-F238E27FC236}">
                <a16:creationId xmlns:a16="http://schemas.microsoft.com/office/drawing/2014/main" id="{559F4DD6-B245-4647-A11A-23990508A2CA}"/>
              </a:ext>
            </a:extLst>
          </p:cNvPr>
          <p:cNvSpPr>
            <a:spLocks noGrp="1"/>
          </p:cNvSpPr>
          <p:nvPr>
            <p:ph type="body" sz="quarter" idx="11" hasCustomPrompt="1"/>
          </p:nvPr>
        </p:nvSpPr>
        <p:spPr>
          <a:xfrm>
            <a:off x="10010775" y="474595"/>
            <a:ext cx="1887538" cy="738664"/>
          </a:xfrm>
        </p:spPr>
        <p:txBody>
          <a:bodyPr wrap="square" lIns="91440" tIns="45720" rIns="91440" bIns="45720">
            <a:spAutoFit/>
          </a:bodyPr>
          <a:lstStyle>
            <a:lvl1pPr marL="0" indent="0">
              <a:spcBef>
                <a:spcPts val="0"/>
              </a:spcBef>
              <a:buNone/>
              <a:defRPr lang="en-US" sz="1400" dirty="0">
                <a:gradFill>
                  <a:gsLst>
                    <a:gs pos="1250">
                      <a:srgbClr val="1A1A1A"/>
                    </a:gs>
                    <a:gs pos="100000">
                      <a:srgbClr val="1A1A1A"/>
                    </a:gs>
                  </a:gsLst>
                  <a:lin ang="5400000" scaled="0"/>
                </a:gradFill>
                <a:latin typeface="+mj-lt"/>
              </a:defRPr>
            </a:lvl1pPr>
          </a:lstStyle>
          <a:p>
            <a:pPr marL="0" lvl="0"/>
            <a:r>
              <a:rPr lang="en-US"/>
              <a:t>Preview</a:t>
            </a:r>
          </a:p>
          <a:p>
            <a:pPr marL="0" lvl="0"/>
            <a:r>
              <a:rPr lang="en-US"/>
              <a:t>Release</a:t>
            </a:r>
          </a:p>
          <a:p>
            <a:pPr marL="0" lvl="0"/>
            <a:r>
              <a:rPr lang="en-US"/>
              <a:t>Date</a:t>
            </a:r>
          </a:p>
        </p:txBody>
      </p:sp>
    </p:spTree>
    <p:extLst>
      <p:ext uri="{BB962C8B-B14F-4D97-AF65-F5344CB8AC3E}">
        <p14:creationId xmlns:p14="http://schemas.microsoft.com/office/powerpoint/2010/main" val="4251603953"/>
      </p:ext>
    </p:extLst>
  </p:cSld>
  <p:clrMapOvr>
    <a:masterClrMapping/>
  </p:clrMapOvr>
  <p:transition spd="slow">
    <p:push dir="u"/>
  </p:transition>
  <p:hf hdr="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723EC-4AC1-42C1-8097-95B60B661E1A}"/>
              </a:ext>
            </a:extLst>
          </p:cNvPr>
          <p:cNvSpPr>
            <a:spLocks noGrp="1"/>
          </p:cNvSpPr>
          <p:nvPr>
            <p:ph type="title"/>
          </p:nvPr>
        </p:nvSpPr>
        <p:spPr>
          <a:xfrm>
            <a:off x="269240" y="289511"/>
            <a:ext cx="5021217" cy="1046440"/>
          </a:xfrm>
        </p:spPr>
        <p:txBody>
          <a:bodyPr vert="horz" wrap="square" lIns="146304" tIns="91440" rIns="146304" bIns="91440" rtlCol="0" anchor="t">
            <a:noAutofit/>
          </a:bodyPr>
          <a:lstStyle>
            <a:lvl1pPr algn="l">
              <a:defRPr lang="en-US" sz="2800" cap="all" spc="500">
                <a:solidFill>
                  <a:schemeClr val="tx2"/>
                </a:solidFill>
                <a:latin typeface="Segoe UI Semilight" charset="0"/>
                <a:cs typeface="Segoe UI Semilight" charset="0"/>
              </a:defRPr>
            </a:lvl1pPr>
          </a:lstStyle>
          <a:p>
            <a:pPr marL="0" lvl="0" defTabSz="914400">
              <a:lnSpc>
                <a:spcPct val="100000"/>
              </a:lnSpc>
            </a:pPr>
            <a:r>
              <a:rPr lang="en-US"/>
              <a:t>Click to edit Master title style</a:t>
            </a:r>
          </a:p>
        </p:txBody>
      </p:sp>
    </p:spTree>
    <p:extLst>
      <p:ext uri="{BB962C8B-B14F-4D97-AF65-F5344CB8AC3E}">
        <p14:creationId xmlns:p14="http://schemas.microsoft.com/office/powerpoint/2010/main" val="2809266154"/>
      </p:ext>
    </p:extLst>
  </p:cSld>
  <p:clrMapOvr>
    <a:masterClrMapping/>
  </p:clrMapOvr>
  <p:transition>
    <p:fade/>
  </p:transition>
  <p:hf hdr="0"/>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_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66933445"/>
      </p:ext>
    </p:extLst>
  </p:cSld>
  <p:clrMapOvr>
    <a:overrideClrMapping bg1="lt1" tx1="dk1" bg2="lt2" tx2="dk2" accent1="accent1" accent2="accent2" accent3="accent3" accent4="accent4" accent5="accent5" accent6="accent6" hlink="hlink" folHlink="folHlink"/>
  </p:clrMapOvr>
  <p:transition spd="slow">
    <p:push dir="u"/>
  </p:transition>
  <p:hf hdr="0"/>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81951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5D926-FC83-B042-B8B9-B313915D52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089F56-3C67-D941-886B-F8939BE369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C8207-56D1-B548-9F19-DB5C38BC1C3A}"/>
              </a:ext>
            </a:extLst>
          </p:cNvPr>
          <p:cNvSpPr>
            <a:spLocks noGrp="1"/>
          </p:cNvSpPr>
          <p:nvPr>
            <p:ph type="dt" sz="half" idx="10"/>
          </p:nvPr>
        </p:nvSpPr>
        <p:spPr/>
        <p:txBody>
          <a:bodyPr/>
          <a:lstStyle/>
          <a:p>
            <a:fld id="{AA320463-0333-7F4C-838A-2DE53D3C3C6B}" type="datetimeFigureOut">
              <a:rPr lang="en-US" smtClean="0"/>
              <a:t>2/9/2021</a:t>
            </a:fld>
            <a:endParaRPr lang="en-US"/>
          </a:p>
        </p:txBody>
      </p:sp>
      <p:sp>
        <p:nvSpPr>
          <p:cNvPr id="5" name="Footer Placeholder 4">
            <a:extLst>
              <a:ext uri="{FF2B5EF4-FFF2-40B4-BE49-F238E27FC236}">
                <a16:creationId xmlns:a16="http://schemas.microsoft.com/office/drawing/2014/main" id="{BA2B6E21-CB38-DF42-AEFF-91422B4C3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4FE4B-F526-B741-9ABE-1737A60369FF}"/>
              </a:ext>
            </a:extLst>
          </p:cNvPr>
          <p:cNvSpPr>
            <a:spLocks noGrp="1"/>
          </p:cNvSpPr>
          <p:nvPr>
            <p:ph type="sldNum" sz="quarter" idx="12"/>
          </p:nvPr>
        </p:nvSpPr>
        <p:spPr/>
        <p:txBody>
          <a:bodyPr/>
          <a:lstStyle/>
          <a:p>
            <a:fld id="{C93C9B3F-2069-6745-B923-DBD35FC06F14}" type="slidenum">
              <a:rPr lang="en-US" smtClean="0"/>
              <a:t>‹#›</a:t>
            </a:fld>
            <a:endParaRPr lang="en-US"/>
          </a:p>
        </p:txBody>
      </p:sp>
    </p:spTree>
    <p:extLst>
      <p:ext uri="{BB962C8B-B14F-4D97-AF65-F5344CB8AC3E}">
        <p14:creationId xmlns:p14="http://schemas.microsoft.com/office/powerpoint/2010/main" val="4157386624"/>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CE5F1-8919-41DB-B08F-4416B0229634}"/>
              </a:ext>
            </a:extLst>
          </p:cNvPr>
          <p:cNvSpPr>
            <a:spLocks noGrp="1"/>
          </p:cNvSpPr>
          <p:nvPr>
            <p:ph type="dt" sz="half" idx="10"/>
          </p:nvPr>
        </p:nvSpPr>
        <p:spPr/>
        <p:txBody>
          <a:bodyPr/>
          <a:lstStyle/>
          <a:p>
            <a:fld id="{671D0C99-A92E-4F94-BDAA-63F54D599BF3}" type="datetimeFigureOut">
              <a:rPr lang="en-US" smtClean="0"/>
              <a:t>2/9/2021</a:t>
            </a:fld>
            <a:endParaRPr lang="en-US"/>
          </a:p>
        </p:txBody>
      </p:sp>
      <p:sp>
        <p:nvSpPr>
          <p:cNvPr id="3" name="Footer Placeholder 2">
            <a:extLst>
              <a:ext uri="{FF2B5EF4-FFF2-40B4-BE49-F238E27FC236}">
                <a16:creationId xmlns:a16="http://schemas.microsoft.com/office/drawing/2014/main" id="{0C78EB6E-D071-47ED-8E92-900F9B86EA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9687F7-1392-44DD-8FAF-26C367E107E5}"/>
              </a:ext>
            </a:extLst>
          </p:cNvPr>
          <p:cNvSpPr>
            <a:spLocks noGrp="1"/>
          </p:cNvSpPr>
          <p:nvPr>
            <p:ph type="sldNum" sz="quarter" idx="12"/>
          </p:nvPr>
        </p:nvSpPr>
        <p:spPr/>
        <p:txBody>
          <a:bodyPr/>
          <a:lstStyle/>
          <a:p>
            <a:fld id="{D13CC491-36BD-4D9C-86F5-1AD76C1E2509}" type="slidenum">
              <a:rPr lang="en-US" smtClean="0"/>
              <a:t>‹#›</a:t>
            </a:fld>
            <a:endParaRPr lang="en-US"/>
          </a:p>
        </p:txBody>
      </p:sp>
    </p:spTree>
    <p:extLst>
      <p:ext uri="{BB962C8B-B14F-4D97-AF65-F5344CB8AC3E}">
        <p14:creationId xmlns:p14="http://schemas.microsoft.com/office/powerpoint/2010/main" val="153396848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image" Target="../media/image8.png"/><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image" Target="../media/image18.emf"/><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theme" Target="../theme/theme3.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8" Type="http://schemas.openxmlformats.org/officeDocument/2006/relationships/slideLayout" Target="../slideLayouts/slideLayout65.xml"/><Relationship Id="rId3"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1698927"/>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3465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7" r:id="rId4"/>
    <p:sldLayoutId id="2147483668" r:id="rId5"/>
    <p:sldLayoutId id="2147483671" r:id="rId6"/>
    <p:sldLayoutId id="2147483672" r:id="rId7"/>
    <p:sldLayoutId id="2147483673" r:id="rId8"/>
    <p:sldLayoutId id="2147483674" r:id="rId9"/>
    <p:sldLayoutId id="2147483675" r:id="rId10"/>
    <p:sldLayoutId id="2147483676" r:id="rId11"/>
    <p:sldLayoutId id="2147483688" r:id="rId12"/>
    <p:sldLayoutId id="2147483684" r:id="rId13"/>
    <p:sldLayoutId id="2147483681" r:id="rId14"/>
    <p:sldLayoutId id="2147483682" r:id="rId15"/>
    <p:sldLayoutId id="2147483680" r:id="rId16"/>
    <p:sldLayoutId id="2147483679" r:id="rId17"/>
    <p:sldLayoutId id="2147483677" r:id="rId18"/>
    <p:sldLayoutId id="2147483678" r:id="rId19"/>
    <p:sldLayoutId id="2147483683" r:id="rId20"/>
    <p:sldLayoutId id="2147483685" r:id="rId21"/>
    <p:sldLayoutId id="2147483686" r:id="rId22"/>
    <p:sldLayoutId id="2147483687" r:id="rId23"/>
    <p:sldLayoutId id="2147484189" r:id="rId24"/>
    <p:sldLayoutId id="2147484190" r:id="rId25"/>
    <p:sldLayoutId id="2147484193" r:id="rId26"/>
    <p:sldLayoutId id="2147484188" r:id="rId27"/>
    <p:sldLayoutId id="2147484194" r:id="rId28"/>
    <p:sldLayoutId id="2147484195" r:id="rId29"/>
    <p:sldLayoutId id="2147484196" r:id="rId30"/>
    <p:sldLayoutId id="2147484198" r:id="rId31"/>
  </p:sldLayoutIdLst>
  <p:transition>
    <p:fade/>
  </p:transition>
  <p:hf hdr="0"/>
  <p:txStyles>
    <p:titleStyle>
      <a:lvl1pPr algn="l" defTabSz="914367" rtl="0" eaLnBrk="1" latinLnBrk="0" hangingPunct="1">
        <a:lnSpc>
          <a:spcPct val="90000"/>
        </a:lnSpc>
        <a:spcBef>
          <a:spcPct val="0"/>
        </a:spcBef>
        <a:buNone/>
        <a:defRPr lang="en-US" sz="2800" b="0" kern="1200" cap="none" spc="0" baseline="0" dirty="0">
          <a:ln w="3175">
            <a:noFill/>
          </a:ln>
          <a:solidFill>
            <a:schemeClr val="tx2"/>
          </a:solidFill>
          <a:effectLst/>
          <a:latin typeface="+mj-lt"/>
          <a:ea typeface="+mn-ea"/>
          <a:cs typeface="Segoe UI Semilight" charset="0"/>
        </a:defRPr>
      </a:lvl1pPr>
    </p:titleStyle>
    <p:bodyStyle>
      <a:lvl1pPr marL="336145" marR="0" indent="-336145" algn="l" defTabSz="914367" rtl="0" eaLnBrk="1" fontAlgn="auto" latinLnBrk="0" hangingPunct="1">
        <a:lnSpc>
          <a:spcPct val="100000"/>
        </a:lnSpc>
        <a:spcBef>
          <a:spcPct val="20000"/>
        </a:spcBef>
        <a:spcAft>
          <a:spcPts val="0"/>
        </a:spcAft>
        <a:buClrTx/>
        <a:buSzPct val="90000"/>
        <a:buFont typeface="Arial" pitchFamily="34" charset="0"/>
        <a:buChar char="•"/>
        <a:tabLst/>
        <a:defRPr sz="2400" kern="1200" spc="0" baseline="0">
          <a:solidFill>
            <a:schemeClr val="tx1"/>
          </a:solidFill>
          <a:latin typeface="+mj-lt"/>
          <a:ea typeface="+mn-ea"/>
          <a:cs typeface="+mn-cs"/>
        </a:defRPr>
      </a:lvl1pPr>
      <a:lvl2pPr marL="572691" marR="0" indent="-236546" algn="l" defTabSz="914367" rtl="0" eaLnBrk="1" fontAlgn="auto" latinLnBrk="0" hangingPunct="1">
        <a:lnSpc>
          <a:spcPct val="100000"/>
        </a:lnSpc>
        <a:spcBef>
          <a:spcPct val="20000"/>
        </a:spcBef>
        <a:spcAft>
          <a:spcPts val="0"/>
        </a:spcAft>
        <a:buClrTx/>
        <a:buSzPct val="90000"/>
        <a:buFont typeface="Arial" pitchFamily="34" charset="0"/>
        <a:buChar char="•"/>
        <a:tabLst/>
        <a:defRPr sz="1800" kern="1200" spc="0" baseline="0">
          <a:solidFill>
            <a:schemeClr val="tx1"/>
          </a:solidFill>
          <a:latin typeface="+mn-lt"/>
          <a:ea typeface="+mn-ea"/>
          <a:cs typeface="+mn-cs"/>
        </a:defRPr>
      </a:lvl2pPr>
      <a:lvl3pPr marL="784338"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sz="1600" kern="1200" spc="0" baseline="0">
          <a:solidFill>
            <a:schemeClr val="tx1"/>
          </a:solidFill>
          <a:latin typeface="+mn-lt"/>
          <a:ea typeface="+mn-ea"/>
          <a:cs typeface="+mn-cs"/>
        </a:defRPr>
      </a:lvl3pPr>
      <a:lvl4pPr marL="1008435"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4pPr>
      <a:lvl5pPr marL="1232531"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sz="1400"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5400000">
            <a:off x="9429226" y="2842059"/>
            <a:ext cx="6849372" cy="1164777"/>
          </a:xfrm>
          <a:prstGeom prst="rect">
            <a:avLst/>
          </a:prstGeom>
        </p:spPr>
      </p:pic>
    </p:spTree>
    <p:extLst>
      <p:ext uri="{BB962C8B-B14F-4D97-AF65-F5344CB8AC3E}">
        <p14:creationId xmlns:p14="http://schemas.microsoft.com/office/powerpoint/2010/main" val="1140553885"/>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 id="2147484214" r:id="rId15"/>
    <p:sldLayoutId id="2147484215" r:id="rId16"/>
    <p:sldLayoutId id="2147484216" r:id="rId17"/>
    <p:sldLayoutId id="2147484217" r:id="rId18"/>
    <p:sldLayoutId id="2147484218" r:id="rId19"/>
    <p:sldLayoutId id="2147484219" r:id="rId20"/>
    <p:sldLayoutId id="2147484220" r:id="rId21"/>
    <p:sldLayoutId id="2147484222" r:id="rId22"/>
    <p:sldLayoutId id="2147484225" r:id="rId23"/>
    <p:sldLayoutId id="2147484229" r:id="rId24"/>
    <p:sldLayoutId id="2147484231" r:id="rId25"/>
    <p:sldLayoutId id="2147484271" r:id="rId26"/>
  </p:sldLayoutIdLst>
  <p:transition>
    <p:fade/>
  </p:transition>
  <p:hf hdr="0"/>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88">
          <p15:clr>
            <a:srgbClr val="F26B43"/>
          </p15:clr>
        </p15:guide>
        <p15:guide id="42" pos="7392">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64">
          <p15:clr>
            <a:srgbClr val="F26B43"/>
          </p15:clr>
        </p15:guide>
        <p15:guide id="50" orient="horz" pos="4056">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8"/>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7349516"/>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 id="2147484246" r:id="rId14"/>
    <p:sldLayoutId id="2147484247" r:id="rId15"/>
    <p:sldLayoutId id="2147484248" r:id="rId16"/>
    <p:sldLayoutId id="2147484249" r:id="rId17"/>
    <p:sldLayoutId id="2147484250" r:id="rId18"/>
    <p:sldLayoutId id="2147484251" r:id="rId19"/>
    <p:sldLayoutId id="2147484252" r:id="rId20"/>
    <p:sldLayoutId id="2147484253" r:id="rId21"/>
    <p:sldLayoutId id="2147484254" r:id="rId22"/>
    <p:sldLayoutId id="2147484255" r:id="rId23"/>
    <p:sldLayoutId id="2147484256" r:id="rId24"/>
    <p:sldLayoutId id="2147484257" r:id="rId25"/>
    <p:sldLayoutId id="2147484258" r:id="rId26"/>
    <p:sldLayoutId id="2147484259" r:id="rId27"/>
    <p:sldLayoutId id="2147484260" r:id="rId28"/>
    <p:sldLayoutId id="2147484261" r:id="rId29"/>
    <p:sldLayoutId id="2147484262" r:id="rId30"/>
    <p:sldLayoutId id="2147484263" r:id="rId31"/>
    <p:sldLayoutId id="2147484264" r:id="rId32"/>
    <p:sldLayoutId id="2147484265" r:id="rId33"/>
    <p:sldLayoutId id="2147484266" r:id="rId34"/>
    <p:sldLayoutId id="2147484267" r:id="rId35"/>
    <p:sldLayoutId id="2147484268" r:id="rId36"/>
  </p:sldLayoutIdLst>
  <p:transition spd="slow">
    <p:push dir="u"/>
  </p:transition>
  <p:hf hdr="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90.svg"/><Relationship Id="rId3" Type="http://schemas.openxmlformats.org/officeDocument/2006/relationships/image" Target="../media/image75.png"/><Relationship Id="rId21" Type="http://schemas.openxmlformats.org/officeDocument/2006/relationships/image" Target="../media/image92.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 Type="http://schemas.openxmlformats.org/officeDocument/2006/relationships/notesSlide" Target="../notesSlides/notesSlide7.xml"/><Relationship Id="rId16" Type="http://schemas.openxmlformats.org/officeDocument/2006/relationships/image" Target="../media/image88.svg"/><Relationship Id="rId20" Type="http://schemas.microsoft.com/office/2007/relationships/hdphoto" Target="../media/hdphoto2.wdp"/><Relationship Id="rId1" Type="http://schemas.openxmlformats.org/officeDocument/2006/relationships/slideLayout" Target="../slideLayouts/slideLayout87.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4.tiff"/><Relationship Id="rId10" Type="http://schemas.openxmlformats.org/officeDocument/2006/relationships/image" Target="../media/image82.svg"/><Relationship Id="rId19" Type="http://schemas.openxmlformats.org/officeDocument/2006/relationships/image" Target="../media/image91.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 Id="rId22" Type="http://schemas.openxmlformats.org/officeDocument/2006/relationships/image" Target="../media/image93.svg"/></Relationships>
</file>

<file path=ppt/slides/_rels/slide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8" Type="http://schemas.openxmlformats.org/officeDocument/2006/relationships/hyperlink" Target="https://dotnet.microsoft.com/download/dotnet-core/3.1" TargetMode="External"/><Relationship Id="rId3" Type="http://schemas.openxmlformats.org/officeDocument/2006/relationships/hyperlink" Target="https://docs.microsoft.com/en-us/windows/wsl/install-win10" TargetMode="External"/><Relationship Id="rId7" Type="http://schemas.openxmlformats.org/officeDocument/2006/relationships/hyperlink" Target="https://www.postman.com/downloads/" TargetMode="External"/><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hyperlink" Target="https://code.visualstudio.com/download" TargetMode="External"/><Relationship Id="rId11" Type="http://schemas.openxmlformats.org/officeDocument/2006/relationships/hyperlink" Target="https://docs.npmjs.com/downloading-and-installing-node-js-and-npm" TargetMode="External"/><Relationship Id="rId5" Type="http://schemas.openxmlformats.org/officeDocument/2006/relationships/hyperlink" Target="https://docs.microsoft.com/en-us/powershell/azure/install-azurerm-ps?view=azurermps-5.4.0" TargetMode="External"/><Relationship Id="rId10" Type="http://schemas.openxmlformats.org/officeDocument/2006/relationships/hyperlink" Target="https://nodejs.org/en/download/" TargetMode="External"/><Relationship Id="rId4" Type="http://schemas.openxmlformats.org/officeDocument/2006/relationships/hyperlink" Target="https://docs.microsoft.com/en-us/cli/azure/install-azure-cli" TargetMode="External"/><Relationship Id="rId9" Type="http://schemas.openxmlformats.org/officeDocument/2006/relationships/hyperlink" Target="https://www.oracle.com/java/technologies/javase/javase-jdk8-download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synthetichealth/synthea#syntheatm-patient-generator" TargetMode="External"/><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76.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26" Type="http://schemas.openxmlformats.org/officeDocument/2006/relationships/image" Target="../media/image71.sv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5.xml"/><Relationship Id="rId16" Type="http://schemas.openxmlformats.org/officeDocument/2006/relationships/image" Target="../media/image61.svg"/><Relationship Id="rId20" Type="http://schemas.openxmlformats.org/officeDocument/2006/relationships/image" Target="../media/image65.svg"/><Relationship Id="rId1" Type="http://schemas.openxmlformats.org/officeDocument/2006/relationships/slideLayout" Target="../slideLayouts/slideLayout53.xml"/><Relationship Id="rId6" Type="http://schemas.openxmlformats.org/officeDocument/2006/relationships/image" Target="../media/image51.svg"/><Relationship Id="rId11" Type="http://schemas.openxmlformats.org/officeDocument/2006/relationships/image" Target="../media/image56.png"/><Relationship Id="rId24" Type="http://schemas.openxmlformats.org/officeDocument/2006/relationships/image" Target="../media/image69.sv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svg"/><Relationship Id="rId19" Type="http://schemas.openxmlformats.org/officeDocument/2006/relationships/image" Target="../media/image64.pn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 Id="rId22" Type="http://schemas.openxmlformats.org/officeDocument/2006/relationships/image" Target="../media/image67.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tiff"/><Relationship Id="rId1" Type="http://schemas.openxmlformats.org/officeDocument/2006/relationships/slideLayout" Target="../slideLayouts/slideLayout53.xml"/><Relationship Id="rId4" Type="http://schemas.openxmlformats.org/officeDocument/2006/relationships/image" Target="../media/image7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3.xml"/><Relationship Id="rId5" Type="http://schemas.openxmlformats.org/officeDocument/2006/relationships/image" Target="../media/image74.png"/><Relationship Id="rId4"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94" y="320040"/>
            <a:ext cx="11306469" cy="813819"/>
          </a:xfrm>
        </p:spPr>
        <p:txBody>
          <a:bodyPr>
            <a:normAutofit fontScale="90000"/>
          </a:bodyPr>
          <a:lstStyle/>
          <a:p>
            <a:r>
              <a:rPr lang="en-US" sz="4800" dirty="0">
                <a:latin typeface="Segoe UI Light" panose="020B0502040204020203" pitchFamily="34" charset="0"/>
                <a:cs typeface="Segoe UI Light" panose="020B0502040204020203" pitchFamily="34" charset="0"/>
              </a:rPr>
              <a:t>Objectives</a:t>
            </a:r>
          </a:p>
        </p:txBody>
      </p:sp>
      <p:sp>
        <p:nvSpPr>
          <p:cNvPr id="3" name="Content Placeholder 2"/>
          <p:cNvSpPr>
            <a:spLocks noGrp="1"/>
          </p:cNvSpPr>
          <p:nvPr>
            <p:ph idx="1"/>
          </p:nvPr>
        </p:nvSpPr>
        <p:spPr>
          <a:xfrm>
            <a:off x="455994" y="1033056"/>
            <a:ext cx="11306469" cy="5772005"/>
          </a:xfrm>
        </p:spPr>
        <p:txBody>
          <a:bodyPr>
            <a:noAutofit/>
          </a:bodyPr>
          <a:lstStyle/>
          <a:p>
            <a:r>
              <a:rPr lang="en-US" sz="2400" u="sng" dirty="0">
                <a:latin typeface="Segoe UI" panose="020B0502040204020203" pitchFamily="34" charset="0"/>
                <a:cs typeface="Segoe UI" panose="020B0502040204020203" pitchFamily="34" charset="0"/>
              </a:rPr>
              <a:t>What to Expect:</a:t>
            </a:r>
            <a:endParaRPr lang="en-US" sz="2400" dirty="0">
              <a:latin typeface="Segoe UI" panose="020B0502040204020203" pitchFamily="34" charset="0"/>
              <a:cs typeface="Segoe UI" panose="020B0502040204020203" pitchFamily="34" charset="0"/>
            </a:endParaRPr>
          </a:p>
          <a:p>
            <a:pPr lvl="1"/>
            <a:r>
              <a:rPr lang="en-US" sz="2000" dirty="0">
                <a:latin typeface="Segoe UI" panose="020B0502040204020203" pitchFamily="34" charset="0"/>
                <a:cs typeface="Segoe UI" panose="020B0502040204020203" pitchFamily="34" charset="0"/>
              </a:rPr>
              <a:t>Overview of Azure API for FHIR Server  and reference architectures, including:</a:t>
            </a:r>
          </a:p>
          <a:p>
            <a:pPr marL="342900" lvl="2"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Extract and load FHIR synthetic medical data</a:t>
            </a:r>
          </a:p>
          <a:p>
            <a:pPr marL="342900" lvl="2"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Extract, transform and load HL7 medical data</a:t>
            </a:r>
          </a:p>
          <a:p>
            <a:pPr marL="342900" lvl="2"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Extract, transform and load synthetic C-CDA medical data</a:t>
            </a:r>
          </a:p>
          <a:p>
            <a:pPr marL="342900" lvl="2"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Connect to FHIR Server and read FHIR data through a JavaScript app</a:t>
            </a:r>
          </a:p>
          <a:p>
            <a:pPr marL="342900" lvl="2"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Explore FHIR medical records through FHIR Dashboard and SMART on FHIR apps</a:t>
            </a:r>
          </a:p>
          <a:p>
            <a:pPr marL="342900" lvl="2"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Create a new Single Page App (SPA) for patient search</a:t>
            </a:r>
          </a:p>
          <a:p>
            <a:pPr marL="342900" lvl="2"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Bulk export, anonymize and store FHIR data into Data Lake</a:t>
            </a:r>
          </a:p>
          <a:p>
            <a:pPr marL="342900" lvl="2"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Stream IoMT Device data into FHIR from IoT Central</a:t>
            </a:r>
          </a:p>
          <a:p>
            <a:pPr marL="342900" lvl="2"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Analyze and Visualize FHIR data using </a:t>
            </a:r>
            <a:r>
              <a:rPr lang="en-US" sz="1800" dirty="0" err="1">
                <a:latin typeface="Segoe UI" panose="020B0502040204020203" pitchFamily="34" charset="0"/>
                <a:cs typeface="Segoe UI" panose="020B0502040204020203" pitchFamily="34" charset="0"/>
              </a:rPr>
              <a:t>PowerBI</a:t>
            </a:r>
            <a:endParaRPr lang="en-US" sz="1800" dirty="0">
              <a:latin typeface="Segoe UI" panose="020B0502040204020203" pitchFamily="34" charset="0"/>
              <a:cs typeface="Segoe UI" panose="020B0502040204020203" pitchFamily="34" charset="0"/>
            </a:endParaRPr>
          </a:p>
          <a:p>
            <a:endParaRPr lang="en-US" sz="2400" u="sng" dirty="0">
              <a:latin typeface="Segoe UI" panose="020B0502040204020203" pitchFamily="34" charset="0"/>
              <a:cs typeface="Segoe UI" panose="020B0502040204020203" pitchFamily="34" charset="0"/>
            </a:endParaRPr>
          </a:p>
          <a:p>
            <a:r>
              <a:rPr lang="en-US" sz="2400" u="sng" dirty="0">
                <a:latin typeface="Segoe UI" panose="020B0502040204020203" pitchFamily="34" charset="0"/>
                <a:cs typeface="Segoe UI" panose="020B0502040204020203" pitchFamily="34" charset="0"/>
              </a:rPr>
              <a:t>Intended Outcomes:</a:t>
            </a:r>
          </a:p>
          <a:p>
            <a:pPr lvl="1"/>
            <a:r>
              <a:rPr lang="en-US" sz="2400" dirty="0">
                <a:latin typeface="Segoe UI" panose="020B0502040204020203" pitchFamily="34" charset="0"/>
                <a:cs typeface="Segoe UI" panose="020B0502040204020203" pitchFamily="34" charset="0"/>
              </a:rPr>
              <a:t>WTH participants will walk away with:</a:t>
            </a:r>
          </a:p>
          <a:p>
            <a:pPr marL="342900" lvl="2"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Ability to deploy and interact with FHIR Server reference architectures listed above</a:t>
            </a:r>
          </a:p>
        </p:txBody>
      </p:sp>
    </p:spTree>
    <p:extLst>
      <p:ext uri="{BB962C8B-B14F-4D97-AF65-F5344CB8AC3E}">
        <p14:creationId xmlns:p14="http://schemas.microsoft.com/office/powerpoint/2010/main" val="312502207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EC0A4B59-FCEF-4B9C-A6BE-83C9892D0560}"/>
              </a:ext>
            </a:extLst>
          </p:cNvPr>
          <p:cNvSpPr txBox="1">
            <a:spLocks/>
          </p:cNvSpPr>
          <p:nvPr/>
        </p:nvSpPr>
        <p:spPr>
          <a:xfrm>
            <a:off x="268080" y="216041"/>
            <a:ext cx="11655840" cy="899665"/>
          </a:xfrm>
          <a:prstGeom prst="rect">
            <a:avLst/>
          </a:prstGeom>
        </p:spPr>
        <p:txBody>
          <a:bodyPr vert="horz" wrap="square" lIns="146304" tIns="91440" rIns="146304" bIns="91440" rtlCol="0" anchor="t">
            <a:noAutofit/>
          </a:bodyPr>
          <a:lstStyle>
            <a:lvl1pPr algn="ctr" defTabSz="914367" rtl="0" eaLnBrk="1" latinLnBrk="0" hangingPunct="1">
              <a:lnSpc>
                <a:spcPct val="90000"/>
              </a:lnSpc>
              <a:spcBef>
                <a:spcPct val="0"/>
              </a:spcBef>
              <a:buNone/>
              <a:defRPr lang="en-US" sz="2800" b="0" kern="1200" cap="all" spc="500" baseline="0" dirty="0">
                <a:ln w="3175">
                  <a:noFill/>
                </a:ln>
                <a:solidFill>
                  <a:schemeClr val="tx2"/>
                </a:solidFill>
                <a:effectLst/>
                <a:latin typeface="Segoe UI Semilight" charset="0"/>
                <a:ea typeface="+mn-ea"/>
                <a:cs typeface="Segoe UI Semilight"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500" normalizeH="0" baseline="0" noProof="0" dirty="0">
                <a:ln w="3175">
                  <a:noFill/>
                </a:ln>
                <a:solidFill>
                  <a:srgbClr val="243A5E"/>
                </a:solidFill>
                <a:effectLst/>
                <a:uLnTx/>
                <a:uFillTx/>
                <a:latin typeface="Segoe UI Semibold"/>
                <a:ea typeface="+mn-ea"/>
                <a:cs typeface="Segoe UI Semilight" charset="0"/>
              </a:rPr>
              <a:t>AZURE API for FHIR Example Use Case</a:t>
            </a:r>
          </a:p>
        </p:txBody>
      </p:sp>
      <p:sp>
        <p:nvSpPr>
          <p:cNvPr id="152" name="TextBox 151">
            <a:extLst>
              <a:ext uri="{FF2B5EF4-FFF2-40B4-BE49-F238E27FC236}">
                <a16:creationId xmlns:a16="http://schemas.microsoft.com/office/drawing/2014/main" id="{8AD22327-B22D-4835-A910-004F2BAD30F7}"/>
              </a:ext>
            </a:extLst>
          </p:cNvPr>
          <p:cNvSpPr txBox="1"/>
          <p:nvPr/>
        </p:nvSpPr>
        <p:spPr>
          <a:xfrm>
            <a:off x="3085168" y="1032711"/>
            <a:ext cx="1149955" cy="5170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INGEST</a:t>
            </a:r>
          </a:p>
        </p:txBody>
      </p:sp>
      <p:sp>
        <p:nvSpPr>
          <p:cNvPr id="151" name="Rectangle 150">
            <a:extLst>
              <a:ext uri="{FF2B5EF4-FFF2-40B4-BE49-F238E27FC236}">
                <a16:creationId xmlns:a16="http://schemas.microsoft.com/office/drawing/2014/main" id="{9AF1F4F7-7C89-4E62-91E6-CF490EE454B3}"/>
              </a:ext>
            </a:extLst>
          </p:cNvPr>
          <p:cNvSpPr/>
          <p:nvPr/>
        </p:nvSpPr>
        <p:spPr bwMode="auto">
          <a:xfrm>
            <a:off x="4975471" y="1569904"/>
            <a:ext cx="1828800" cy="4440070"/>
          </a:xfrm>
          <a:prstGeom prst="rect">
            <a:avLst/>
          </a:prstGeom>
          <a:solidFill>
            <a:schemeClr val="tx2"/>
          </a:solidFill>
          <a:ln>
            <a:solidFill>
              <a:schemeClr val="tx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rPr>
              <a:t>Azure API for FHIR</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rPr>
              <a:t>FHIR v3.0.1 (STU3)</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rPr>
              <a:t>FHIR v4.0.0 (R4)</a:t>
            </a: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rPr>
              <a:t>Integration of multiple data sources.</a:t>
            </a: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rPr>
              <a:t>Standard FHIR APIs</a:t>
            </a:r>
            <a:br>
              <a:rPr kumimoji="0" lang="en-US" sz="1100" b="0" i="1"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rPr>
            </a:br>
            <a:r>
              <a:rPr kumimoji="0" lang="en-US" sz="1100" b="0" i="1"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rPr>
              <a:t> – CRUD / Search</a:t>
            </a: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1100" b="0" i="1"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38" name="TextBox 37">
            <a:extLst>
              <a:ext uri="{FF2B5EF4-FFF2-40B4-BE49-F238E27FC236}">
                <a16:creationId xmlns:a16="http://schemas.microsoft.com/office/drawing/2014/main" id="{E7A9B6F2-45F4-4D7A-AC51-0B63305EE3C7}"/>
              </a:ext>
            </a:extLst>
          </p:cNvPr>
          <p:cNvSpPr txBox="1"/>
          <p:nvPr/>
        </p:nvSpPr>
        <p:spPr>
          <a:xfrm>
            <a:off x="4975472" y="1032711"/>
            <a:ext cx="1828800" cy="5170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PERSIST</a:t>
            </a:r>
          </a:p>
        </p:txBody>
      </p:sp>
      <p:sp>
        <p:nvSpPr>
          <p:cNvPr id="169" name="Rectangle 168">
            <a:extLst>
              <a:ext uri="{FF2B5EF4-FFF2-40B4-BE49-F238E27FC236}">
                <a16:creationId xmlns:a16="http://schemas.microsoft.com/office/drawing/2014/main" id="{6BCB6EFE-414B-4BA3-8DC7-473913A00B6F}"/>
              </a:ext>
            </a:extLst>
          </p:cNvPr>
          <p:cNvSpPr/>
          <p:nvPr/>
        </p:nvSpPr>
        <p:spPr bwMode="auto">
          <a:xfrm>
            <a:off x="3005913" y="6109641"/>
            <a:ext cx="5904884" cy="459124"/>
          </a:xfrm>
          <a:prstGeom prst="rect">
            <a:avLst/>
          </a:prstGeom>
          <a:solidFill>
            <a:schemeClr val="bg1"/>
          </a:solidFill>
          <a:ln>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Identity, Security &amp; Audit</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Identity management, audit logs, role-based access control</a:t>
            </a:r>
          </a:p>
        </p:txBody>
      </p:sp>
      <p:sp>
        <p:nvSpPr>
          <p:cNvPr id="174" name="Rectangle 173">
            <a:extLst>
              <a:ext uri="{FF2B5EF4-FFF2-40B4-BE49-F238E27FC236}">
                <a16:creationId xmlns:a16="http://schemas.microsoft.com/office/drawing/2014/main" id="{7B48217D-5373-4C32-885F-0710668941DC}"/>
              </a:ext>
            </a:extLst>
          </p:cNvPr>
          <p:cNvSpPr/>
          <p:nvPr/>
        </p:nvSpPr>
        <p:spPr bwMode="auto">
          <a:xfrm>
            <a:off x="7493309" y="2305186"/>
            <a:ext cx="1403767" cy="3688174"/>
          </a:xfrm>
          <a:prstGeom prst="rect">
            <a:avLst/>
          </a:prstGeom>
          <a:solidFill>
            <a:schemeClr val="bg1"/>
          </a:solidFill>
          <a:ln>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Analytics &amp; AI</a:t>
            </a: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171" name="Rectangle 170">
            <a:extLst>
              <a:ext uri="{FF2B5EF4-FFF2-40B4-BE49-F238E27FC236}">
                <a16:creationId xmlns:a16="http://schemas.microsoft.com/office/drawing/2014/main" id="{D259B80F-2DB1-4198-911C-23EA1BD3438E}"/>
              </a:ext>
            </a:extLst>
          </p:cNvPr>
          <p:cNvSpPr/>
          <p:nvPr/>
        </p:nvSpPr>
        <p:spPr bwMode="auto">
          <a:xfrm>
            <a:off x="7623692" y="3012292"/>
            <a:ext cx="1143000" cy="1371600"/>
          </a:xfrm>
          <a:prstGeom prst="rect">
            <a:avLst/>
          </a:prstGeom>
          <a:solidFill>
            <a:schemeClr val="bg1"/>
          </a:solidFill>
          <a:ln>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Insight</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HDInsight</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SQLDW</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Azure Data Lake</a:t>
            </a:r>
          </a:p>
        </p:txBody>
      </p:sp>
      <p:sp>
        <p:nvSpPr>
          <p:cNvPr id="172" name="Rectangle 171">
            <a:extLst>
              <a:ext uri="{FF2B5EF4-FFF2-40B4-BE49-F238E27FC236}">
                <a16:creationId xmlns:a16="http://schemas.microsoft.com/office/drawing/2014/main" id="{1DE24959-6E05-45B7-AA31-A3A7DB4E6900}"/>
              </a:ext>
            </a:extLst>
          </p:cNvPr>
          <p:cNvSpPr/>
          <p:nvPr/>
        </p:nvSpPr>
        <p:spPr bwMode="auto">
          <a:xfrm>
            <a:off x="7623692" y="4502826"/>
            <a:ext cx="1143000" cy="1371600"/>
          </a:xfrm>
          <a:prstGeom prst="rect">
            <a:avLst/>
          </a:prstGeom>
          <a:solidFill>
            <a:schemeClr val="bg1"/>
          </a:solidFill>
          <a:ln>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Intelligence</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Machine Learning</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Cognitive Services</a:t>
            </a:r>
          </a:p>
        </p:txBody>
      </p:sp>
      <p:sp>
        <p:nvSpPr>
          <p:cNvPr id="173" name="TextBox 172">
            <a:extLst>
              <a:ext uri="{FF2B5EF4-FFF2-40B4-BE49-F238E27FC236}">
                <a16:creationId xmlns:a16="http://schemas.microsoft.com/office/drawing/2014/main" id="{E913F6B8-6712-454C-A192-0C35743386CE}"/>
              </a:ext>
            </a:extLst>
          </p:cNvPr>
          <p:cNvSpPr txBox="1"/>
          <p:nvPr/>
        </p:nvSpPr>
        <p:spPr>
          <a:xfrm>
            <a:off x="7493309" y="1032711"/>
            <a:ext cx="1402033" cy="5170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ENRICH</a:t>
            </a:r>
          </a:p>
        </p:txBody>
      </p:sp>
      <p:sp>
        <p:nvSpPr>
          <p:cNvPr id="17" name="TextBox 16">
            <a:extLst>
              <a:ext uri="{FF2B5EF4-FFF2-40B4-BE49-F238E27FC236}">
                <a16:creationId xmlns:a16="http://schemas.microsoft.com/office/drawing/2014/main" id="{3FAA919D-9057-4237-B278-EB576DE6AAD4}"/>
              </a:ext>
            </a:extLst>
          </p:cNvPr>
          <p:cNvSpPr txBox="1"/>
          <p:nvPr/>
        </p:nvSpPr>
        <p:spPr>
          <a:xfrm rot="16200000">
            <a:off x="9002502" y="3488387"/>
            <a:ext cx="4437479" cy="5724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lumMod val="75000"/>
                  </a:srgbClr>
                </a:solidFill>
                <a:effectLst/>
                <a:uLnTx/>
                <a:uFillTx/>
                <a:latin typeface="Segoe UI Semibold"/>
                <a:ea typeface="+mn-ea"/>
                <a:cs typeface="+mn-cs"/>
              </a:rPr>
              <a:t>SYSTEMS OF ENGAGEMENT</a:t>
            </a:r>
          </a:p>
        </p:txBody>
      </p:sp>
      <p:sp>
        <p:nvSpPr>
          <p:cNvPr id="176" name="Rectangle 175">
            <a:extLst>
              <a:ext uri="{FF2B5EF4-FFF2-40B4-BE49-F238E27FC236}">
                <a16:creationId xmlns:a16="http://schemas.microsoft.com/office/drawing/2014/main" id="{FCFFBEB8-6A76-4CDC-9FC9-1723BE7CE438}"/>
              </a:ext>
            </a:extLst>
          </p:cNvPr>
          <p:cNvSpPr/>
          <p:nvPr/>
        </p:nvSpPr>
        <p:spPr bwMode="auto">
          <a:xfrm>
            <a:off x="9518221" y="1555880"/>
            <a:ext cx="1403767" cy="5012609"/>
          </a:xfrm>
          <a:prstGeom prst="rect">
            <a:avLst/>
          </a:prstGeom>
          <a:solidFill>
            <a:schemeClr val="bg1"/>
          </a:solidFill>
          <a:ln>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175" name="TextBox 174">
            <a:extLst>
              <a:ext uri="{FF2B5EF4-FFF2-40B4-BE49-F238E27FC236}">
                <a16:creationId xmlns:a16="http://schemas.microsoft.com/office/drawing/2014/main" id="{D833F087-FB76-4119-8B32-B8A24CBDE297}"/>
              </a:ext>
            </a:extLst>
          </p:cNvPr>
          <p:cNvSpPr txBox="1"/>
          <p:nvPr/>
        </p:nvSpPr>
        <p:spPr>
          <a:xfrm>
            <a:off x="9526946" y="1032711"/>
            <a:ext cx="1402033" cy="5170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PRESENT</a:t>
            </a:r>
          </a:p>
        </p:txBody>
      </p:sp>
      <p:sp>
        <p:nvSpPr>
          <p:cNvPr id="177" name="Rectangle 176">
            <a:extLst>
              <a:ext uri="{FF2B5EF4-FFF2-40B4-BE49-F238E27FC236}">
                <a16:creationId xmlns:a16="http://schemas.microsoft.com/office/drawing/2014/main" id="{EA691BCD-990D-46C3-830B-9FF8FB0E301A}"/>
              </a:ext>
            </a:extLst>
          </p:cNvPr>
          <p:cNvSpPr/>
          <p:nvPr/>
        </p:nvSpPr>
        <p:spPr bwMode="auto">
          <a:xfrm>
            <a:off x="1095149" y="1555879"/>
            <a:ext cx="1403767" cy="5012610"/>
          </a:xfrm>
          <a:prstGeom prst="rect">
            <a:avLst/>
          </a:prstGeom>
          <a:solidFill>
            <a:schemeClr val="bg1"/>
          </a:solidFill>
          <a:ln>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800" b="0" i="1" u="none" strike="noStrike" kern="1200" cap="none" spc="0" normalizeH="0" baseline="0" noProof="0">
              <a:ln>
                <a:noFill/>
              </a:ln>
              <a:solidFill>
                <a:srgbClr val="FFFFFF">
                  <a:lumMod val="50000"/>
                </a:srgbClr>
              </a:solidFill>
              <a:effectLst/>
              <a:uLnTx/>
              <a:uFillTx/>
              <a:latin typeface="Segoe UI Semibold"/>
              <a:ea typeface="Segoe UI" pitchFamily="34" charset="0"/>
              <a:cs typeface="Segoe UI" pitchFamily="34" charset="0"/>
            </a:endParaRPr>
          </a:p>
        </p:txBody>
      </p:sp>
      <p:sp>
        <p:nvSpPr>
          <p:cNvPr id="7" name="TextBox 6">
            <a:extLst>
              <a:ext uri="{FF2B5EF4-FFF2-40B4-BE49-F238E27FC236}">
                <a16:creationId xmlns:a16="http://schemas.microsoft.com/office/drawing/2014/main" id="{553EF06F-5A7C-40AB-9810-C7D88E57D8F3}"/>
              </a:ext>
            </a:extLst>
          </p:cNvPr>
          <p:cNvSpPr txBox="1"/>
          <p:nvPr/>
        </p:nvSpPr>
        <p:spPr>
          <a:xfrm rot="16200000">
            <a:off x="-1444515" y="3460687"/>
            <a:ext cx="4437481" cy="627864"/>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sz="2400">
                <a:solidFill>
                  <a:schemeClr val="accent1">
                    <a:lumMod val="10000"/>
                    <a:lumOff val="90000"/>
                  </a:schemeClr>
                </a:solidFill>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FF">
                    <a:lumMod val="75000"/>
                  </a:srgbClr>
                </a:solidFill>
                <a:effectLst/>
                <a:uLnTx/>
                <a:uFillTx/>
                <a:latin typeface="Segoe UI Semibold"/>
                <a:ea typeface="+mn-ea"/>
                <a:cs typeface="+mn-cs"/>
              </a:rPr>
              <a:t>SYSTEMS OF RECORD</a:t>
            </a:r>
          </a:p>
        </p:txBody>
      </p:sp>
      <p:grpSp>
        <p:nvGrpSpPr>
          <p:cNvPr id="132" name="Group 131">
            <a:extLst>
              <a:ext uri="{FF2B5EF4-FFF2-40B4-BE49-F238E27FC236}">
                <a16:creationId xmlns:a16="http://schemas.microsoft.com/office/drawing/2014/main" id="{C5F3F858-52D1-4EE1-8500-0D62CAD154BE}"/>
              </a:ext>
            </a:extLst>
          </p:cNvPr>
          <p:cNvGrpSpPr/>
          <p:nvPr/>
        </p:nvGrpSpPr>
        <p:grpSpPr>
          <a:xfrm>
            <a:off x="1141660" y="1638976"/>
            <a:ext cx="1371600" cy="999425"/>
            <a:chOff x="1551876" y="1790584"/>
            <a:chExt cx="1371600" cy="999425"/>
          </a:xfrm>
        </p:grpSpPr>
        <p:pic>
          <p:nvPicPr>
            <p:cNvPr id="133" name="Graphic 132" descr="Stethoscope">
              <a:extLst>
                <a:ext uri="{FF2B5EF4-FFF2-40B4-BE49-F238E27FC236}">
                  <a16:creationId xmlns:a16="http://schemas.microsoft.com/office/drawing/2014/main" id="{3B6091F8-20E5-4FB5-B502-56D4528A1B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3356" y="1790584"/>
              <a:ext cx="548640" cy="548640"/>
            </a:xfrm>
            <a:prstGeom prst="rect">
              <a:avLst/>
            </a:prstGeom>
          </p:spPr>
        </p:pic>
        <p:sp>
          <p:nvSpPr>
            <p:cNvPr id="134" name="TextBox 133">
              <a:extLst>
                <a:ext uri="{FF2B5EF4-FFF2-40B4-BE49-F238E27FC236}">
                  <a16:creationId xmlns:a16="http://schemas.microsoft.com/office/drawing/2014/main" id="{C3FF7161-A477-4618-AD94-78A91B035E08}"/>
                </a:ext>
              </a:extLst>
            </p:cNvPr>
            <p:cNvSpPr txBox="1"/>
            <p:nvPr/>
          </p:nvSpPr>
          <p:spPr>
            <a:xfrm>
              <a:off x="1551876" y="2351427"/>
              <a:ext cx="1371600" cy="4385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0" normalizeH="0" baseline="0" noProof="0" dirty="0">
                  <a:ln>
                    <a:noFill/>
                  </a:ln>
                  <a:solidFill>
                    <a:srgbClr val="000000"/>
                  </a:solidFill>
                  <a:effectLst/>
                  <a:uLnTx/>
                  <a:uFillTx/>
                  <a:latin typeface="Segoe UI Semibold"/>
                  <a:ea typeface="+mn-ea"/>
                  <a:cs typeface="Segoe UI" panose="020B0502040204020203" pitchFamily="34" charset="0"/>
                </a:rPr>
                <a:t>Clinical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Segoe UI Semibold"/>
                  <a:ea typeface="+mn-ea"/>
                  <a:cs typeface="Segoe UI" panose="020B0502040204020203" pitchFamily="34" charset="0"/>
                </a:rPr>
                <a:t>Patients, Procedures, Observations</a:t>
              </a:r>
            </a:p>
          </p:txBody>
        </p:sp>
      </p:grpSp>
      <p:grpSp>
        <p:nvGrpSpPr>
          <p:cNvPr id="135" name="Group 134">
            <a:extLst>
              <a:ext uri="{FF2B5EF4-FFF2-40B4-BE49-F238E27FC236}">
                <a16:creationId xmlns:a16="http://schemas.microsoft.com/office/drawing/2014/main" id="{B15EFCC7-F1DD-44BF-9FBD-78DE51B85584}"/>
              </a:ext>
            </a:extLst>
          </p:cNvPr>
          <p:cNvGrpSpPr/>
          <p:nvPr/>
        </p:nvGrpSpPr>
        <p:grpSpPr>
          <a:xfrm>
            <a:off x="1115156" y="2669718"/>
            <a:ext cx="1371600" cy="853231"/>
            <a:chOff x="2897178" y="1850218"/>
            <a:chExt cx="1371600" cy="853231"/>
          </a:xfrm>
        </p:grpSpPr>
        <p:pic>
          <p:nvPicPr>
            <p:cNvPr id="136" name="Graphic 135" descr="DNA">
              <a:extLst>
                <a:ext uri="{FF2B5EF4-FFF2-40B4-BE49-F238E27FC236}">
                  <a16:creationId xmlns:a16="http://schemas.microsoft.com/office/drawing/2014/main" id="{958558A6-9227-4AFB-ACF0-C6FF03D6B0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5162" y="1850218"/>
              <a:ext cx="548640" cy="548640"/>
            </a:xfrm>
            <a:prstGeom prst="rect">
              <a:avLst/>
            </a:prstGeom>
          </p:spPr>
        </p:pic>
        <p:sp>
          <p:nvSpPr>
            <p:cNvPr id="137" name="TextBox 136">
              <a:extLst>
                <a:ext uri="{FF2B5EF4-FFF2-40B4-BE49-F238E27FC236}">
                  <a16:creationId xmlns:a16="http://schemas.microsoft.com/office/drawing/2014/main" id="{44274843-A90A-4EF2-AA11-16C8D7ED37A9}"/>
                </a:ext>
              </a:extLst>
            </p:cNvPr>
            <p:cNvSpPr txBox="1"/>
            <p:nvPr/>
          </p:nvSpPr>
          <p:spPr>
            <a:xfrm>
              <a:off x="2897178" y="2411061"/>
              <a:ext cx="1371600" cy="2923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0" normalizeH="0" baseline="0" noProof="0">
                  <a:ln>
                    <a:noFill/>
                  </a:ln>
                  <a:solidFill>
                    <a:srgbClr val="000000"/>
                  </a:solidFill>
                  <a:effectLst/>
                  <a:uLnTx/>
                  <a:uFillTx/>
                  <a:latin typeface="Segoe UI Semibold"/>
                  <a:ea typeface="+mn-ea"/>
                  <a:cs typeface="Segoe UI" panose="020B0502040204020203" pitchFamily="34" charset="0"/>
                </a:rPr>
                <a:t>-omics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000000">
                      <a:lumMod val="60000"/>
                      <a:lumOff val="40000"/>
                    </a:srgbClr>
                  </a:solidFill>
                  <a:effectLst/>
                  <a:uLnTx/>
                  <a:uFillTx/>
                  <a:latin typeface="Segoe UI Semibold"/>
                  <a:ea typeface="+mn-ea"/>
                  <a:cs typeface="Segoe UI" panose="020B0502040204020203" pitchFamily="34" charset="0"/>
                </a:rPr>
                <a:t>Genomics, Immunomics</a:t>
              </a:r>
            </a:p>
          </p:txBody>
        </p:sp>
      </p:grpSp>
      <p:grpSp>
        <p:nvGrpSpPr>
          <p:cNvPr id="138" name="Group 137">
            <a:extLst>
              <a:ext uri="{FF2B5EF4-FFF2-40B4-BE49-F238E27FC236}">
                <a16:creationId xmlns:a16="http://schemas.microsoft.com/office/drawing/2014/main" id="{3D899973-22A0-4517-A532-F78CFFBC623B}"/>
              </a:ext>
            </a:extLst>
          </p:cNvPr>
          <p:cNvGrpSpPr/>
          <p:nvPr/>
        </p:nvGrpSpPr>
        <p:grpSpPr>
          <a:xfrm>
            <a:off x="1141660" y="3573497"/>
            <a:ext cx="1371600" cy="991730"/>
            <a:chOff x="4295488" y="1790584"/>
            <a:chExt cx="1371600" cy="991730"/>
          </a:xfrm>
        </p:grpSpPr>
        <p:pic>
          <p:nvPicPr>
            <p:cNvPr id="139" name="Graphic 138" descr="Watch">
              <a:extLst>
                <a:ext uri="{FF2B5EF4-FFF2-40B4-BE49-F238E27FC236}">
                  <a16:creationId xmlns:a16="http://schemas.microsoft.com/office/drawing/2014/main" id="{34FA85C1-E88D-4546-93D5-15BCECF699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06968" y="1790584"/>
              <a:ext cx="548640" cy="548640"/>
            </a:xfrm>
            <a:prstGeom prst="rect">
              <a:avLst/>
            </a:prstGeom>
          </p:spPr>
        </p:pic>
        <p:sp>
          <p:nvSpPr>
            <p:cNvPr id="140" name="TextBox 139">
              <a:extLst>
                <a:ext uri="{FF2B5EF4-FFF2-40B4-BE49-F238E27FC236}">
                  <a16:creationId xmlns:a16="http://schemas.microsoft.com/office/drawing/2014/main" id="{089ADF87-E665-45FB-A65B-836A8E284E6F}"/>
                </a:ext>
              </a:extLst>
            </p:cNvPr>
            <p:cNvSpPr txBox="1"/>
            <p:nvPr/>
          </p:nvSpPr>
          <p:spPr>
            <a:xfrm>
              <a:off x="4295488" y="2351427"/>
              <a:ext cx="137160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0" normalizeH="0" baseline="0" noProof="0">
                  <a:ln>
                    <a:noFill/>
                  </a:ln>
                  <a:solidFill>
                    <a:srgbClr val="000000"/>
                  </a:solidFill>
                  <a:effectLst/>
                  <a:uLnTx/>
                  <a:uFillTx/>
                  <a:latin typeface="Segoe UI Semibold"/>
                  <a:ea typeface="+mn-ea"/>
                  <a:cs typeface="Segoe UI" panose="020B0502040204020203" pitchFamily="34" charset="0"/>
                </a:rPr>
                <a:t>Devices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err="1">
                  <a:ln>
                    <a:noFill/>
                  </a:ln>
                  <a:solidFill>
                    <a:srgbClr val="000000">
                      <a:lumMod val="60000"/>
                      <a:lumOff val="40000"/>
                    </a:srgbClr>
                  </a:solidFill>
                  <a:effectLst/>
                  <a:uLnTx/>
                  <a:uFillTx/>
                  <a:latin typeface="Segoe UI Semibold"/>
                  <a:ea typeface="+mn-ea"/>
                  <a:cs typeface="Segoe UI" panose="020B0502040204020203" pitchFamily="34" charset="0"/>
                </a:rPr>
                <a:t>IoMT</a:t>
              </a:r>
              <a:r>
                <a:rPr kumimoji="0" lang="en-US" sz="900" b="0" i="1" u="none" strike="noStrike" kern="1200" cap="none" spc="0" normalizeH="0" baseline="0" noProof="0">
                  <a:ln>
                    <a:noFill/>
                  </a:ln>
                  <a:solidFill>
                    <a:srgbClr val="000000">
                      <a:lumMod val="60000"/>
                      <a:lumOff val="40000"/>
                    </a:srgbClr>
                  </a:solidFill>
                  <a:effectLst/>
                  <a:uLnTx/>
                  <a:uFillTx/>
                  <a:latin typeface="Segoe UI Semibold"/>
                  <a:ea typeface="+mn-ea"/>
                  <a:cs typeface="Segoe UI" panose="020B0502040204020203" pitchFamily="34" charset="0"/>
                </a:rPr>
                <a:t>, Wearables, Monitors</a:t>
              </a:r>
            </a:p>
          </p:txBody>
        </p:sp>
      </p:grpSp>
      <p:grpSp>
        <p:nvGrpSpPr>
          <p:cNvPr id="141" name="Group 140">
            <a:extLst>
              <a:ext uri="{FF2B5EF4-FFF2-40B4-BE49-F238E27FC236}">
                <a16:creationId xmlns:a16="http://schemas.microsoft.com/office/drawing/2014/main" id="{CC57953B-67E9-403D-AD65-99673C358428}"/>
              </a:ext>
            </a:extLst>
          </p:cNvPr>
          <p:cNvGrpSpPr/>
          <p:nvPr/>
        </p:nvGrpSpPr>
        <p:grpSpPr>
          <a:xfrm>
            <a:off x="1141660" y="4536910"/>
            <a:ext cx="1371600" cy="1130230"/>
            <a:chOff x="5667294" y="1790584"/>
            <a:chExt cx="1371600" cy="1130230"/>
          </a:xfrm>
        </p:grpSpPr>
        <p:pic>
          <p:nvPicPr>
            <p:cNvPr id="142" name="Graphic 141" descr="Database">
              <a:extLst>
                <a:ext uri="{FF2B5EF4-FFF2-40B4-BE49-F238E27FC236}">
                  <a16:creationId xmlns:a16="http://schemas.microsoft.com/office/drawing/2014/main" id="{B20D989A-8993-4D41-9B20-8745D52862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78774" y="1790584"/>
              <a:ext cx="548640" cy="548640"/>
            </a:xfrm>
            <a:prstGeom prst="rect">
              <a:avLst/>
            </a:prstGeom>
          </p:spPr>
        </p:pic>
        <p:sp>
          <p:nvSpPr>
            <p:cNvPr id="143" name="TextBox 142">
              <a:extLst>
                <a:ext uri="{FF2B5EF4-FFF2-40B4-BE49-F238E27FC236}">
                  <a16:creationId xmlns:a16="http://schemas.microsoft.com/office/drawing/2014/main" id="{993FFE92-8EE4-46D6-BF03-83C2A37EF9D0}"/>
                </a:ext>
              </a:extLst>
            </p:cNvPr>
            <p:cNvSpPr txBox="1"/>
            <p:nvPr/>
          </p:nvSpPr>
          <p:spPr>
            <a:xfrm>
              <a:off x="5667294" y="2351427"/>
              <a:ext cx="1371600" cy="569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0" normalizeH="0" baseline="0" noProof="0">
                  <a:ln>
                    <a:noFill/>
                  </a:ln>
                  <a:solidFill>
                    <a:srgbClr val="000000"/>
                  </a:solidFill>
                  <a:effectLst/>
                  <a:uLnTx/>
                  <a:uFillTx/>
                  <a:latin typeface="Segoe UI Semibold"/>
                  <a:ea typeface="+mn-ea"/>
                  <a:cs typeface="Segoe UI" panose="020B0502040204020203" pitchFamily="34" charset="0"/>
                </a:rPr>
                <a:t>3</a:t>
              </a:r>
              <a:r>
                <a:rPr kumimoji="0" lang="en-US" sz="1000" b="1" i="0" u="none" strike="noStrike" kern="600" cap="none" spc="0" normalizeH="0" baseline="30000" noProof="0">
                  <a:ln>
                    <a:noFill/>
                  </a:ln>
                  <a:solidFill>
                    <a:srgbClr val="000000"/>
                  </a:solidFill>
                  <a:effectLst/>
                  <a:uLnTx/>
                  <a:uFillTx/>
                  <a:latin typeface="Segoe UI Semibold"/>
                  <a:ea typeface="+mn-ea"/>
                  <a:cs typeface="Segoe UI" panose="020B0502040204020203" pitchFamily="34" charset="0"/>
                </a:rPr>
                <a:t>rd</a:t>
              </a:r>
              <a:r>
                <a:rPr kumimoji="0" lang="en-US" sz="1000" b="1" i="0" u="none" strike="noStrike" kern="600" cap="none" spc="0" normalizeH="0" baseline="0" noProof="0">
                  <a:ln>
                    <a:noFill/>
                  </a:ln>
                  <a:solidFill>
                    <a:srgbClr val="000000"/>
                  </a:solidFill>
                  <a:effectLst/>
                  <a:uLnTx/>
                  <a:uFillTx/>
                  <a:latin typeface="Segoe UI Semibold"/>
                  <a:ea typeface="+mn-ea"/>
                  <a:cs typeface="Segoe UI" panose="020B0502040204020203" pitchFamily="34" charset="0"/>
                </a:rPr>
                <a:t> Party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000000">
                      <a:lumMod val="60000"/>
                      <a:lumOff val="40000"/>
                    </a:srgbClr>
                  </a:solidFill>
                  <a:effectLst/>
                  <a:uLnTx/>
                  <a:uFillTx/>
                  <a:latin typeface="Segoe UI Semibold"/>
                  <a:ea typeface="+mn-ea"/>
                  <a:cs typeface="Segoe UI" panose="020B0502040204020203" pitchFamily="34" charset="0"/>
                </a:rPr>
                <a:t>Demographic, Geographic, Psychographic</a:t>
              </a:r>
            </a:p>
          </p:txBody>
        </p:sp>
      </p:grpSp>
      <p:grpSp>
        <p:nvGrpSpPr>
          <p:cNvPr id="144" name="Group 143">
            <a:extLst>
              <a:ext uri="{FF2B5EF4-FFF2-40B4-BE49-F238E27FC236}">
                <a16:creationId xmlns:a16="http://schemas.microsoft.com/office/drawing/2014/main" id="{5FF73B28-35C5-45C6-8CF0-5EEDB48CE0ED}"/>
              </a:ext>
            </a:extLst>
          </p:cNvPr>
          <p:cNvGrpSpPr/>
          <p:nvPr/>
        </p:nvGrpSpPr>
        <p:grpSpPr>
          <a:xfrm>
            <a:off x="1141660" y="5638823"/>
            <a:ext cx="1371600" cy="853231"/>
            <a:chOff x="7039102" y="1790584"/>
            <a:chExt cx="1371600" cy="853231"/>
          </a:xfrm>
        </p:grpSpPr>
        <p:sp>
          <p:nvSpPr>
            <p:cNvPr id="145" name="TextBox 144">
              <a:extLst>
                <a:ext uri="{FF2B5EF4-FFF2-40B4-BE49-F238E27FC236}">
                  <a16:creationId xmlns:a16="http://schemas.microsoft.com/office/drawing/2014/main" id="{A4776110-3887-4460-91C6-2F9ED915F3EE}"/>
                </a:ext>
              </a:extLst>
            </p:cNvPr>
            <p:cNvSpPr txBox="1"/>
            <p:nvPr/>
          </p:nvSpPr>
          <p:spPr>
            <a:xfrm>
              <a:off x="7039102" y="2351427"/>
              <a:ext cx="1371600" cy="2923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0" normalizeH="0" baseline="0" noProof="0">
                  <a:ln>
                    <a:noFill/>
                  </a:ln>
                  <a:solidFill>
                    <a:srgbClr val="000000"/>
                  </a:solidFill>
                  <a:effectLst/>
                  <a:uLnTx/>
                  <a:uFillTx/>
                  <a:latin typeface="Segoe UI Semibold"/>
                  <a:ea typeface="+mn-ea"/>
                  <a:cs typeface="Segoe UI" panose="020B0502040204020203" pitchFamily="34" charset="0"/>
                </a:rPr>
                <a:t>Other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000000">
                      <a:lumMod val="60000"/>
                      <a:lumOff val="40000"/>
                    </a:srgbClr>
                  </a:solidFill>
                  <a:effectLst/>
                  <a:uLnTx/>
                  <a:uFillTx/>
                  <a:latin typeface="Segoe UI Semibold"/>
                  <a:ea typeface="+mn-ea"/>
                  <a:cs typeface="Segoe UI" panose="020B0502040204020203" pitchFamily="34" charset="0"/>
                </a:rPr>
                <a:t>CRM, Billing, Marketing</a:t>
              </a:r>
            </a:p>
          </p:txBody>
        </p:sp>
        <p:pic>
          <p:nvPicPr>
            <p:cNvPr id="146" name="Graphic 145" descr="Laptop">
              <a:extLst>
                <a:ext uri="{FF2B5EF4-FFF2-40B4-BE49-F238E27FC236}">
                  <a16:creationId xmlns:a16="http://schemas.microsoft.com/office/drawing/2014/main" id="{35539433-566C-498F-B840-630A975077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50582" y="1790584"/>
              <a:ext cx="548640" cy="548640"/>
            </a:xfrm>
            <a:prstGeom prst="rect">
              <a:avLst/>
            </a:prstGeom>
          </p:spPr>
        </p:pic>
      </p:grpSp>
      <p:sp>
        <p:nvSpPr>
          <p:cNvPr id="178" name="TextBox 177">
            <a:extLst>
              <a:ext uri="{FF2B5EF4-FFF2-40B4-BE49-F238E27FC236}">
                <a16:creationId xmlns:a16="http://schemas.microsoft.com/office/drawing/2014/main" id="{5B01D79F-210A-48E4-AB1B-510A34ED9147}"/>
              </a:ext>
            </a:extLst>
          </p:cNvPr>
          <p:cNvSpPr txBox="1"/>
          <p:nvPr/>
        </p:nvSpPr>
        <p:spPr>
          <a:xfrm>
            <a:off x="1095149" y="1032711"/>
            <a:ext cx="1403767" cy="5170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GENERATE</a:t>
            </a:r>
          </a:p>
        </p:txBody>
      </p:sp>
      <p:cxnSp>
        <p:nvCxnSpPr>
          <p:cNvPr id="45" name="Straight Arrow Connector 44">
            <a:extLst>
              <a:ext uri="{FF2B5EF4-FFF2-40B4-BE49-F238E27FC236}">
                <a16:creationId xmlns:a16="http://schemas.microsoft.com/office/drawing/2014/main" id="{D157EDD2-DD69-4D99-8DB6-99C4C7C9D524}"/>
              </a:ext>
            </a:extLst>
          </p:cNvPr>
          <p:cNvCxnSpPr>
            <a:cxnSpLocks/>
          </p:cNvCxnSpPr>
          <p:nvPr/>
        </p:nvCxnSpPr>
        <p:spPr>
          <a:xfrm>
            <a:off x="6804271" y="1879930"/>
            <a:ext cx="2722675" cy="0"/>
          </a:xfrm>
          <a:prstGeom prst="straightConnector1">
            <a:avLst/>
          </a:prstGeom>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30F2A76E-17FC-499B-AB4F-913176C2CA78}"/>
              </a:ext>
            </a:extLst>
          </p:cNvPr>
          <p:cNvCxnSpPr>
            <a:cxnSpLocks/>
            <a:stCxn id="174" idx="3"/>
          </p:cNvCxnSpPr>
          <p:nvPr/>
        </p:nvCxnSpPr>
        <p:spPr>
          <a:xfrm>
            <a:off x="8897076" y="4149273"/>
            <a:ext cx="621145" cy="0"/>
          </a:xfrm>
          <a:prstGeom prst="straightConnector1">
            <a:avLst/>
          </a:prstGeom>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487E7AB-8DBE-46E3-8012-C7BA350E5B21}"/>
              </a:ext>
            </a:extLst>
          </p:cNvPr>
          <p:cNvCxnSpPr>
            <a:cxnSpLocks/>
          </p:cNvCxnSpPr>
          <p:nvPr/>
        </p:nvCxnSpPr>
        <p:spPr>
          <a:xfrm>
            <a:off x="6804271" y="3750657"/>
            <a:ext cx="689038" cy="0"/>
          </a:xfrm>
          <a:prstGeom prst="straightConnector1">
            <a:avLst/>
          </a:prstGeom>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E7E3C01A-FC75-4485-9F5F-F11AD8DF9C13}"/>
              </a:ext>
            </a:extLst>
          </p:cNvPr>
          <p:cNvCxnSpPr>
            <a:cxnSpLocks/>
            <a:stCxn id="37" idx="3"/>
          </p:cNvCxnSpPr>
          <p:nvPr/>
        </p:nvCxnSpPr>
        <p:spPr>
          <a:xfrm>
            <a:off x="4283752" y="2691184"/>
            <a:ext cx="691719" cy="0"/>
          </a:xfrm>
          <a:prstGeom prst="straightConnector1">
            <a:avLst/>
          </a:prstGeom>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D76D1263-9B8A-4F95-A2D2-2D270155F89C}"/>
              </a:ext>
            </a:extLst>
          </p:cNvPr>
          <p:cNvCxnSpPr>
            <a:cxnSpLocks/>
            <a:stCxn id="149" idx="3"/>
          </p:cNvCxnSpPr>
          <p:nvPr/>
        </p:nvCxnSpPr>
        <p:spPr>
          <a:xfrm>
            <a:off x="4283752" y="4028790"/>
            <a:ext cx="699013" cy="0"/>
          </a:xfrm>
          <a:prstGeom prst="straightConnector1">
            <a:avLst/>
          </a:prstGeom>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DCB8B748-5EAE-4357-B0EE-A28916D5D434}"/>
              </a:ext>
            </a:extLst>
          </p:cNvPr>
          <p:cNvCxnSpPr>
            <a:cxnSpLocks/>
            <a:stCxn id="150" idx="3"/>
          </p:cNvCxnSpPr>
          <p:nvPr/>
        </p:nvCxnSpPr>
        <p:spPr>
          <a:xfrm>
            <a:off x="4283752" y="5366396"/>
            <a:ext cx="706063" cy="0"/>
          </a:xfrm>
          <a:prstGeom prst="straightConnector1">
            <a:avLst/>
          </a:prstGeom>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E99C2215-A7DD-482F-9C1C-66F5EF24F7F1}"/>
              </a:ext>
            </a:extLst>
          </p:cNvPr>
          <p:cNvCxnSpPr>
            <a:cxnSpLocks/>
            <a:endCxn id="37" idx="1"/>
          </p:cNvCxnSpPr>
          <p:nvPr/>
        </p:nvCxnSpPr>
        <p:spPr>
          <a:xfrm>
            <a:off x="2486756" y="2691184"/>
            <a:ext cx="519157" cy="0"/>
          </a:xfrm>
          <a:prstGeom prst="straightConnector1">
            <a:avLst/>
          </a:prstGeom>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A7E5EEBD-8B3E-4A0D-820F-26D9711A4552}"/>
              </a:ext>
            </a:extLst>
          </p:cNvPr>
          <p:cNvCxnSpPr>
            <a:cxnSpLocks/>
            <a:stCxn id="37" idx="2"/>
            <a:endCxn id="149" idx="0"/>
          </p:cNvCxnSpPr>
          <p:nvPr/>
        </p:nvCxnSpPr>
        <p:spPr>
          <a:xfrm>
            <a:off x="3644833" y="3285544"/>
            <a:ext cx="0" cy="148886"/>
          </a:xfrm>
          <a:prstGeom prst="straightConnector1">
            <a:avLst/>
          </a:prstGeom>
          <a:ln w="28575">
            <a:solidFill>
              <a:schemeClr val="tx1"/>
            </a:solidFill>
            <a:headEnd type="none"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356D75B1-F929-4C4E-8A86-4B1B7B0C949F}"/>
              </a:ext>
            </a:extLst>
          </p:cNvPr>
          <p:cNvCxnSpPr>
            <a:cxnSpLocks/>
            <a:stCxn id="149" idx="2"/>
            <a:endCxn id="150" idx="0"/>
          </p:cNvCxnSpPr>
          <p:nvPr/>
        </p:nvCxnSpPr>
        <p:spPr>
          <a:xfrm>
            <a:off x="3644833" y="4623150"/>
            <a:ext cx="0" cy="148886"/>
          </a:xfrm>
          <a:prstGeom prst="straightConnector1">
            <a:avLst/>
          </a:prstGeom>
          <a:ln w="28575">
            <a:solidFill>
              <a:schemeClr val="tx1"/>
            </a:solidFill>
            <a:headEnd type="none" w="med" len="lg"/>
            <a:tailEnd type="triangle" w="lg" len="med"/>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6FF8B3DD-D648-4133-8B71-050D3CD72BD0}"/>
              </a:ext>
            </a:extLst>
          </p:cNvPr>
          <p:cNvSpPr txBox="1"/>
          <p:nvPr/>
        </p:nvSpPr>
        <p:spPr>
          <a:xfrm>
            <a:off x="0" y="1045322"/>
            <a:ext cx="1263022" cy="489365"/>
          </a:xfrm>
          <a:prstGeom prst="rect">
            <a:avLst/>
          </a:prstGeom>
          <a:noFill/>
        </p:spPr>
        <p:txBody>
          <a:bodyPr wrap="square" lIns="0" tIns="146304" rIns="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FFFFFF">
                    <a:lumMod val="75000"/>
                  </a:srgbClr>
                </a:solidFill>
                <a:effectLst/>
                <a:uLnTx/>
                <a:uFillTx/>
                <a:latin typeface="Segoe UI Semibold"/>
                <a:ea typeface="+mn-ea"/>
                <a:cs typeface="+mn-cs"/>
              </a:rPr>
              <a:t>DATA FLOW:</a:t>
            </a:r>
          </a:p>
        </p:txBody>
      </p:sp>
      <p:grpSp>
        <p:nvGrpSpPr>
          <p:cNvPr id="63" name="Group 62">
            <a:extLst>
              <a:ext uri="{FF2B5EF4-FFF2-40B4-BE49-F238E27FC236}">
                <a16:creationId xmlns:a16="http://schemas.microsoft.com/office/drawing/2014/main" id="{30A369FC-3D30-447B-B2E7-D228F9754E31}"/>
              </a:ext>
            </a:extLst>
          </p:cNvPr>
          <p:cNvGrpSpPr/>
          <p:nvPr/>
        </p:nvGrpSpPr>
        <p:grpSpPr>
          <a:xfrm>
            <a:off x="9644514" y="4078838"/>
            <a:ext cx="1172620" cy="696154"/>
            <a:chOff x="9370827" y="3078821"/>
            <a:chExt cx="1172620" cy="696154"/>
          </a:xfrm>
        </p:grpSpPr>
        <p:grpSp>
          <p:nvGrpSpPr>
            <p:cNvPr id="22" name="Group 21">
              <a:extLst>
                <a:ext uri="{FF2B5EF4-FFF2-40B4-BE49-F238E27FC236}">
                  <a16:creationId xmlns:a16="http://schemas.microsoft.com/office/drawing/2014/main" id="{56542E06-6986-4524-9C9D-6C4AA30651C5}"/>
                </a:ext>
              </a:extLst>
            </p:cNvPr>
            <p:cNvGrpSpPr/>
            <p:nvPr/>
          </p:nvGrpSpPr>
          <p:grpSpPr>
            <a:xfrm>
              <a:off x="9712924" y="3078821"/>
              <a:ext cx="470428" cy="397257"/>
              <a:chOff x="9712924" y="3078821"/>
              <a:chExt cx="470428" cy="397257"/>
            </a:xfrm>
          </p:grpSpPr>
          <p:grpSp>
            <p:nvGrpSpPr>
              <p:cNvPr id="77" name="Group 76">
                <a:extLst>
                  <a:ext uri="{FF2B5EF4-FFF2-40B4-BE49-F238E27FC236}">
                    <a16:creationId xmlns:a16="http://schemas.microsoft.com/office/drawing/2014/main" id="{E9642501-486D-4EFA-96D8-0348E2DFD03D}"/>
                  </a:ext>
                </a:extLst>
              </p:cNvPr>
              <p:cNvGrpSpPr/>
              <p:nvPr/>
            </p:nvGrpSpPr>
            <p:grpSpPr>
              <a:xfrm>
                <a:off x="9712924" y="3078821"/>
                <a:ext cx="470428" cy="397257"/>
                <a:chOff x="8083571" y="602124"/>
                <a:chExt cx="470428" cy="397257"/>
              </a:xfrm>
            </p:grpSpPr>
            <p:grpSp>
              <p:nvGrpSpPr>
                <p:cNvPr id="78" name="Group 77">
                  <a:extLst>
                    <a:ext uri="{FF2B5EF4-FFF2-40B4-BE49-F238E27FC236}">
                      <a16:creationId xmlns:a16="http://schemas.microsoft.com/office/drawing/2014/main" id="{3F17995A-6B55-412C-9804-AEEA89B8351E}"/>
                    </a:ext>
                  </a:extLst>
                </p:cNvPr>
                <p:cNvGrpSpPr/>
                <p:nvPr/>
              </p:nvGrpSpPr>
              <p:grpSpPr>
                <a:xfrm>
                  <a:off x="8083571" y="602124"/>
                  <a:ext cx="470428" cy="397257"/>
                  <a:chOff x="2104954" y="1575258"/>
                  <a:chExt cx="313283" cy="264555"/>
                </a:xfrm>
              </p:grpSpPr>
              <p:sp>
                <p:nvSpPr>
                  <p:cNvPr id="83" name="Rectangle 9">
                    <a:extLst>
                      <a:ext uri="{FF2B5EF4-FFF2-40B4-BE49-F238E27FC236}">
                        <a16:creationId xmlns:a16="http://schemas.microsoft.com/office/drawing/2014/main" id="{E3F0AEA3-F0C9-4304-B2A6-DC28DFB5B241}"/>
                      </a:ext>
                    </a:extLst>
                  </p:cNvPr>
                  <p:cNvSpPr>
                    <a:spLocks noChangeArrowheads="1"/>
                  </p:cNvSpPr>
                  <p:nvPr/>
                </p:nvSpPr>
                <p:spPr bwMode="auto">
                  <a:xfrm>
                    <a:off x="2104954" y="1575258"/>
                    <a:ext cx="310993" cy="264555"/>
                  </a:xfrm>
                  <a:prstGeom prst="rect">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4" name="Line 10">
                    <a:extLst>
                      <a:ext uri="{FF2B5EF4-FFF2-40B4-BE49-F238E27FC236}">
                        <a16:creationId xmlns:a16="http://schemas.microsoft.com/office/drawing/2014/main" id="{6171F2FA-309E-475C-A69C-C602C4788812}"/>
                      </a:ext>
                    </a:extLst>
                  </p:cNvPr>
                  <p:cNvSpPr>
                    <a:spLocks noChangeShapeType="1"/>
                  </p:cNvSpPr>
                  <p:nvPr/>
                </p:nvSpPr>
                <p:spPr bwMode="auto">
                  <a:xfrm flipH="1">
                    <a:off x="2107244" y="1647026"/>
                    <a:ext cx="31099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79" name="Group 78">
                  <a:extLst>
                    <a:ext uri="{FF2B5EF4-FFF2-40B4-BE49-F238E27FC236}">
                      <a16:creationId xmlns:a16="http://schemas.microsoft.com/office/drawing/2014/main" id="{7AED8108-C773-43CC-A5B3-7E1F5CA55E56}"/>
                    </a:ext>
                  </a:extLst>
                </p:cNvPr>
                <p:cNvGrpSpPr/>
                <p:nvPr/>
              </p:nvGrpSpPr>
              <p:grpSpPr>
                <a:xfrm>
                  <a:off x="8357506" y="638047"/>
                  <a:ext cx="143690" cy="35923"/>
                  <a:chOff x="2287367" y="1599181"/>
                  <a:chExt cx="95690" cy="23923"/>
                </a:xfrm>
                <a:solidFill>
                  <a:schemeClr val="tx2"/>
                </a:solidFill>
              </p:grpSpPr>
              <p:sp>
                <p:nvSpPr>
                  <p:cNvPr id="80" name="Oval 11">
                    <a:extLst>
                      <a:ext uri="{FF2B5EF4-FFF2-40B4-BE49-F238E27FC236}">
                        <a16:creationId xmlns:a16="http://schemas.microsoft.com/office/drawing/2014/main" id="{7AB732DE-3335-473D-84A6-42E2F933D83E}"/>
                      </a:ext>
                    </a:extLst>
                  </p:cNvPr>
                  <p:cNvSpPr>
                    <a:spLocks noChangeArrowheads="1"/>
                  </p:cNvSpPr>
                  <p:nvPr/>
                </p:nvSpPr>
                <p:spPr bwMode="auto">
                  <a:xfrm>
                    <a:off x="2287367" y="1599181"/>
                    <a:ext cx="23923" cy="23923"/>
                  </a:xfrm>
                  <a:prstGeom prst="ellipse">
                    <a:avLst/>
                  </a:prstGeom>
                  <a:grpFill/>
                  <a:ln w="12700">
                    <a:no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1" name="Oval 12">
                    <a:extLst>
                      <a:ext uri="{FF2B5EF4-FFF2-40B4-BE49-F238E27FC236}">
                        <a16:creationId xmlns:a16="http://schemas.microsoft.com/office/drawing/2014/main" id="{FB52852C-6EE3-4D9D-B1C7-69A00E5F78D0}"/>
                      </a:ext>
                    </a:extLst>
                  </p:cNvPr>
                  <p:cNvSpPr>
                    <a:spLocks noChangeArrowheads="1"/>
                  </p:cNvSpPr>
                  <p:nvPr/>
                </p:nvSpPr>
                <p:spPr bwMode="auto">
                  <a:xfrm>
                    <a:off x="2322547" y="1599181"/>
                    <a:ext cx="23923" cy="23923"/>
                  </a:xfrm>
                  <a:prstGeom prst="ellipse">
                    <a:avLst/>
                  </a:prstGeom>
                  <a:grpFill/>
                  <a:ln w="12700">
                    <a:no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2" name="Oval 13">
                    <a:extLst>
                      <a:ext uri="{FF2B5EF4-FFF2-40B4-BE49-F238E27FC236}">
                        <a16:creationId xmlns:a16="http://schemas.microsoft.com/office/drawing/2014/main" id="{9FB5A533-AC52-4698-87B3-8CB696CE898E}"/>
                      </a:ext>
                    </a:extLst>
                  </p:cNvPr>
                  <p:cNvSpPr>
                    <a:spLocks noChangeArrowheads="1"/>
                  </p:cNvSpPr>
                  <p:nvPr/>
                </p:nvSpPr>
                <p:spPr bwMode="auto">
                  <a:xfrm>
                    <a:off x="2359134" y="1599181"/>
                    <a:ext cx="23923" cy="23923"/>
                  </a:xfrm>
                  <a:prstGeom prst="ellipse">
                    <a:avLst/>
                  </a:prstGeom>
                  <a:grpFill/>
                  <a:ln w="12700">
                    <a:no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pic>
            <p:nvPicPr>
              <p:cNvPr id="95" name="Graphic 94" descr="Medical">
                <a:extLst>
                  <a:ext uri="{FF2B5EF4-FFF2-40B4-BE49-F238E27FC236}">
                    <a16:creationId xmlns:a16="http://schemas.microsoft.com/office/drawing/2014/main" id="{8AC5D4A1-211A-4623-8053-1EAE8654E54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09257" y="3192993"/>
                <a:ext cx="274320" cy="274320"/>
              </a:xfrm>
              <a:prstGeom prst="rect">
                <a:avLst/>
              </a:prstGeom>
            </p:spPr>
          </p:pic>
        </p:grpSp>
        <p:sp>
          <p:nvSpPr>
            <p:cNvPr id="108" name="TextBox 107">
              <a:extLst>
                <a:ext uri="{FF2B5EF4-FFF2-40B4-BE49-F238E27FC236}">
                  <a16:creationId xmlns:a16="http://schemas.microsoft.com/office/drawing/2014/main" id="{A0B48564-F306-4E1D-9047-AF4DBCDAB219}"/>
                </a:ext>
              </a:extLst>
            </p:cNvPr>
            <p:cNvSpPr txBox="1"/>
            <p:nvPr/>
          </p:nvSpPr>
          <p:spPr>
            <a:xfrm>
              <a:off x="9370827" y="3511826"/>
              <a:ext cx="1172620" cy="263149"/>
            </a:xfrm>
            <a:prstGeom prst="rect">
              <a:avLst/>
            </a:prstGeom>
            <a:solidFill>
              <a:schemeClr val="bg1"/>
            </a:solidFill>
          </p:spPr>
          <p:txBody>
            <a:bodyPr wrap="square" lIns="45720" tIns="0" rIns="4572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5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Patient / Clinician Portals</a:t>
              </a:r>
            </a:p>
          </p:txBody>
        </p:sp>
      </p:grpSp>
      <p:grpSp>
        <p:nvGrpSpPr>
          <p:cNvPr id="110" name="Group 109">
            <a:extLst>
              <a:ext uri="{FF2B5EF4-FFF2-40B4-BE49-F238E27FC236}">
                <a16:creationId xmlns:a16="http://schemas.microsoft.com/office/drawing/2014/main" id="{56F2BB46-215C-46A7-95B3-DB3BD8970FB5}"/>
              </a:ext>
            </a:extLst>
          </p:cNvPr>
          <p:cNvGrpSpPr/>
          <p:nvPr/>
        </p:nvGrpSpPr>
        <p:grpSpPr>
          <a:xfrm>
            <a:off x="9779931" y="4939691"/>
            <a:ext cx="880346" cy="726529"/>
            <a:chOff x="9551523" y="3866129"/>
            <a:chExt cx="880346" cy="726529"/>
          </a:xfrm>
        </p:grpSpPr>
        <p:grpSp>
          <p:nvGrpSpPr>
            <p:cNvPr id="21" name="Group 20">
              <a:extLst>
                <a:ext uri="{FF2B5EF4-FFF2-40B4-BE49-F238E27FC236}">
                  <a16:creationId xmlns:a16="http://schemas.microsoft.com/office/drawing/2014/main" id="{38BA7876-AC6F-472B-8037-1E92163B49CC}"/>
                </a:ext>
              </a:extLst>
            </p:cNvPr>
            <p:cNvGrpSpPr/>
            <p:nvPr/>
          </p:nvGrpSpPr>
          <p:grpSpPr>
            <a:xfrm>
              <a:off x="9758235" y="3866129"/>
              <a:ext cx="457200" cy="457200"/>
              <a:chOff x="9758235" y="3866129"/>
              <a:chExt cx="457200" cy="457200"/>
            </a:xfrm>
          </p:grpSpPr>
          <p:pic>
            <p:nvPicPr>
              <p:cNvPr id="105" name="Graphic 104" descr="Smart Phone">
                <a:extLst>
                  <a:ext uri="{FF2B5EF4-FFF2-40B4-BE49-F238E27FC236}">
                    <a16:creationId xmlns:a16="http://schemas.microsoft.com/office/drawing/2014/main" id="{6E967D8B-F7AF-46DA-B285-63F8CB955E9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58235" y="3866129"/>
                <a:ext cx="457200" cy="457200"/>
              </a:xfrm>
              <a:prstGeom prst="rect">
                <a:avLst/>
              </a:prstGeom>
            </p:spPr>
          </p:pic>
          <p:pic>
            <p:nvPicPr>
              <p:cNvPr id="106" name="Graphic 105" descr="Heartbeat">
                <a:extLst>
                  <a:ext uri="{FF2B5EF4-FFF2-40B4-BE49-F238E27FC236}">
                    <a16:creationId xmlns:a16="http://schemas.microsoft.com/office/drawing/2014/main" id="{10801FCE-19B3-423A-A984-8A797107C40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895395" y="3995400"/>
                <a:ext cx="182880" cy="182880"/>
              </a:xfrm>
              <a:prstGeom prst="rect">
                <a:avLst/>
              </a:prstGeom>
            </p:spPr>
          </p:pic>
        </p:grpSp>
        <p:sp>
          <p:nvSpPr>
            <p:cNvPr id="109" name="TextBox 108">
              <a:extLst>
                <a:ext uri="{FF2B5EF4-FFF2-40B4-BE49-F238E27FC236}">
                  <a16:creationId xmlns:a16="http://schemas.microsoft.com/office/drawing/2014/main" id="{D9FC67AD-349F-4E19-8B87-315DD5402AFC}"/>
                </a:ext>
              </a:extLst>
            </p:cNvPr>
            <p:cNvSpPr txBox="1"/>
            <p:nvPr/>
          </p:nvSpPr>
          <p:spPr>
            <a:xfrm>
              <a:off x="9551523" y="4329509"/>
              <a:ext cx="880346" cy="263149"/>
            </a:xfrm>
            <a:prstGeom prst="rect">
              <a:avLst/>
            </a:prstGeom>
            <a:solidFill>
              <a:schemeClr val="bg1"/>
            </a:solidFill>
          </p:spPr>
          <p:txBody>
            <a:bodyPr wrap="square" lIns="45720" tIns="0" rIns="4572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5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Mobile Experiences</a:t>
              </a:r>
            </a:p>
          </p:txBody>
        </p:sp>
      </p:grpSp>
      <p:grpSp>
        <p:nvGrpSpPr>
          <p:cNvPr id="112" name="Group 111">
            <a:extLst>
              <a:ext uri="{FF2B5EF4-FFF2-40B4-BE49-F238E27FC236}">
                <a16:creationId xmlns:a16="http://schemas.microsoft.com/office/drawing/2014/main" id="{C9398082-41A4-44EC-86B3-37875610A388}"/>
              </a:ext>
            </a:extLst>
          </p:cNvPr>
          <p:cNvGrpSpPr/>
          <p:nvPr/>
        </p:nvGrpSpPr>
        <p:grpSpPr>
          <a:xfrm>
            <a:off x="9783445" y="5830917"/>
            <a:ext cx="873318" cy="565480"/>
            <a:chOff x="9517674" y="4563198"/>
            <a:chExt cx="873318" cy="565480"/>
          </a:xfrm>
        </p:grpSpPr>
        <p:grpSp>
          <p:nvGrpSpPr>
            <p:cNvPr id="20" name="Group 19">
              <a:extLst>
                <a:ext uri="{FF2B5EF4-FFF2-40B4-BE49-F238E27FC236}">
                  <a16:creationId xmlns:a16="http://schemas.microsoft.com/office/drawing/2014/main" id="{B937A1D6-2030-45BE-91F1-225EE89EA75B}"/>
                </a:ext>
              </a:extLst>
            </p:cNvPr>
            <p:cNvGrpSpPr/>
            <p:nvPr/>
          </p:nvGrpSpPr>
          <p:grpSpPr>
            <a:xfrm>
              <a:off x="9719492" y="4563198"/>
              <a:ext cx="466989" cy="397257"/>
              <a:chOff x="9716361" y="4563198"/>
              <a:chExt cx="466989" cy="397257"/>
            </a:xfrm>
          </p:grpSpPr>
          <p:grpSp>
            <p:nvGrpSpPr>
              <p:cNvPr id="64" name="Group 63">
                <a:extLst>
                  <a:ext uri="{FF2B5EF4-FFF2-40B4-BE49-F238E27FC236}">
                    <a16:creationId xmlns:a16="http://schemas.microsoft.com/office/drawing/2014/main" id="{A3055E8A-E3FA-4BA4-B3A9-D54C365EF72E}"/>
                  </a:ext>
                </a:extLst>
              </p:cNvPr>
              <p:cNvGrpSpPr/>
              <p:nvPr/>
            </p:nvGrpSpPr>
            <p:grpSpPr>
              <a:xfrm>
                <a:off x="9716361" y="4563198"/>
                <a:ext cx="466989" cy="397257"/>
                <a:chOff x="8087008" y="602124"/>
                <a:chExt cx="466989" cy="397257"/>
              </a:xfrm>
            </p:grpSpPr>
            <p:grpSp>
              <p:nvGrpSpPr>
                <p:cNvPr id="66" name="Group 65">
                  <a:extLst>
                    <a:ext uri="{FF2B5EF4-FFF2-40B4-BE49-F238E27FC236}">
                      <a16:creationId xmlns:a16="http://schemas.microsoft.com/office/drawing/2014/main" id="{2E3E1975-3516-4BE4-B0DD-74015B27B00E}"/>
                    </a:ext>
                  </a:extLst>
                </p:cNvPr>
                <p:cNvGrpSpPr/>
                <p:nvPr/>
              </p:nvGrpSpPr>
              <p:grpSpPr>
                <a:xfrm>
                  <a:off x="8087008" y="602124"/>
                  <a:ext cx="466989" cy="397257"/>
                  <a:chOff x="2107244" y="1575258"/>
                  <a:chExt cx="310993" cy="264555"/>
                </a:xfrm>
              </p:grpSpPr>
              <p:sp>
                <p:nvSpPr>
                  <p:cNvPr id="75" name="Rectangle 9">
                    <a:extLst>
                      <a:ext uri="{FF2B5EF4-FFF2-40B4-BE49-F238E27FC236}">
                        <a16:creationId xmlns:a16="http://schemas.microsoft.com/office/drawing/2014/main" id="{CDEB3CF3-FF4B-44A8-9F0C-1108230847DD}"/>
                      </a:ext>
                    </a:extLst>
                  </p:cNvPr>
                  <p:cNvSpPr>
                    <a:spLocks noChangeArrowheads="1"/>
                  </p:cNvSpPr>
                  <p:nvPr/>
                </p:nvSpPr>
                <p:spPr bwMode="auto">
                  <a:xfrm>
                    <a:off x="2107244" y="1575258"/>
                    <a:ext cx="310993" cy="264555"/>
                  </a:xfrm>
                  <a:prstGeom prst="rect">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6" name="Line 10">
                    <a:extLst>
                      <a:ext uri="{FF2B5EF4-FFF2-40B4-BE49-F238E27FC236}">
                        <a16:creationId xmlns:a16="http://schemas.microsoft.com/office/drawing/2014/main" id="{31DBA458-176F-473C-822E-E51128B08B62}"/>
                      </a:ext>
                    </a:extLst>
                  </p:cNvPr>
                  <p:cNvSpPr>
                    <a:spLocks noChangeShapeType="1"/>
                  </p:cNvSpPr>
                  <p:nvPr/>
                </p:nvSpPr>
                <p:spPr bwMode="auto">
                  <a:xfrm flipH="1">
                    <a:off x="2107244" y="1647026"/>
                    <a:ext cx="31099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68" name="Group 67">
                  <a:extLst>
                    <a:ext uri="{FF2B5EF4-FFF2-40B4-BE49-F238E27FC236}">
                      <a16:creationId xmlns:a16="http://schemas.microsoft.com/office/drawing/2014/main" id="{177E0B8E-F095-4737-80C1-0AFCED66AA63}"/>
                    </a:ext>
                  </a:extLst>
                </p:cNvPr>
                <p:cNvGrpSpPr/>
                <p:nvPr/>
              </p:nvGrpSpPr>
              <p:grpSpPr>
                <a:xfrm>
                  <a:off x="8357506" y="638047"/>
                  <a:ext cx="143690" cy="35923"/>
                  <a:chOff x="2287367" y="1599181"/>
                  <a:chExt cx="95690" cy="23923"/>
                </a:xfrm>
                <a:solidFill>
                  <a:schemeClr val="tx2"/>
                </a:solidFill>
              </p:grpSpPr>
              <p:sp>
                <p:nvSpPr>
                  <p:cNvPr id="69" name="Oval 11">
                    <a:extLst>
                      <a:ext uri="{FF2B5EF4-FFF2-40B4-BE49-F238E27FC236}">
                        <a16:creationId xmlns:a16="http://schemas.microsoft.com/office/drawing/2014/main" id="{01BB8769-2AC1-4529-8234-BBD1CD9321B2}"/>
                      </a:ext>
                    </a:extLst>
                  </p:cNvPr>
                  <p:cNvSpPr>
                    <a:spLocks noChangeArrowheads="1"/>
                  </p:cNvSpPr>
                  <p:nvPr/>
                </p:nvSpPr>
                <p:spPr bwMode="auto">
                  <a:xfrm>
                    <a:off x="2287367" y="1599181"/>
                    <a:ext cx="23923" cy="23923"/>
                  </a:xfrm>
                  <a:prstGeom prst="ellipse">
                    <a:avLst/>
                  </a:prstGeom>
                  <a:grpFill/>
                  <a:ln w="12700">
                    <a:no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3" name="Oval 12">
                    <a:extLst>
                      <a:ext uri="{FF2B5EF4-FFF2-40B4-BE49-F238E27FC236}">
                        <a16:creationId xmlns:a16="http://schemas.microsoft.com/office/drawing/2014/main" id="{068D3916-C088-4534-A123-53BE8483BBED}"/>
                      </a:ext>
                    </a:extLst>
                  </p:cNvPr>
                  <p:cNvSpPr>
                    <a:spLocks noChangeArrowheads="1"/>
                  </p:cNvSpPr>
                  <p:nvPr/>
                </p:nvSpPr>
                <p:spPr bwMode="auto">
                  <a:xfrm>
                    <a:off x="2322547" y="1599181"/>
                    <a:ext cx="23923" cy="23923"/>
                  </a:xfrm>
                  <a:prstGeom prst="ellipse">
                    <a:avLst/>
                  </a:prstGeom>
                  <a:grpFill/>
                  <a:ln w="12700">
                    <a:no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4" name="Oval 13">
                    <a:extLst>
                      <a:ext uri="{FF2B5EF4-FFF2-40B4-BE49-F238E27FC236}">
                        <a16:creationId xmlns:a16="http://schemas.microsoft.com/office/drawing/2014/main" id="{E236C03B-C2BF-4F3C-A2A5-0C58D9113F58}"/>
                      </a:ext>
                    </a:extLst>
                  </p:cNvPr>
                  <p:cNvSpPr>
                    <a:spLocks noChangeArrowheads="1"/>
                  </p:cNvSpPr>
                  <p:nvPr/>
                </p:nvSpPr>
                <p:spPr bwMode="auto">
                  <a:xfrm>
                    <a:off x="2359134" y="1599181"/>
                    <a:ext cx="23923" cy="23923"/>
                  </a:xfrm>
                  <a:prstGeom prst="ellipse">
                    <a:avLst/>
                  </a:prstGeom>
                  <a:grpFill/>
                  <a:ln w="12700">
                    <a:noFill/>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pic>
            <p:nvPicPr>
              <p:cNvPr id="94" name="Graphic 93" descr="Heartbeat">
                <a:extLst>
                  <a:ext uri="{FF2B5EF4-FFF2-40B4-BE49-F238E27FC236}">
                    <a16:creationId xmlns:a16="http://schemas.microsoft.com/office/drawing/2014/main" id="{19B417CA-8652-49CD-B54A-91F31587949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812695" y="4679230"/>
                <a:ext cx="274320" cy="274320"/>
              </a:xfrm>
              <a:prstGeom prst="rect">
                <a:avLst/>
              </a:prstGeom>
            </p:spPr>
          </p:pic>
        </p:grpSp>
        <p:sp>
          <p:nvSpPr>
            <p:cNvPr id="111" name="TextBox 110">
              <a:extLst>
                <a:ext uri="{FF2B5EF4-FFF2-40B4-BE49-F238E27FC236}">
                  <a16:creationId xmlns:a16="http://schemas.microsoft.com/office/drawing/2014/main" id="{37F22C03-C2EF-47C5-9B62-801CA38E3000}"/>
                </a:ext>
              </a:extLst>
            </p:cNvPr>
            <p:cNvSpPr txBox="1"/>
            <p:nvPr/>
          </p:nvSpPr>
          <p:spPr>
            <a:xfrm>
              <a:off x="9517674" y="4997104"/>
              <a:ext cx="873318" cy="131574"/>
            </a:xfrm>
            <a:prstGeom prst="rect">
              <a:avLst/>
            </a:prstGeom>
            <a:solidFill>
              <a:schemeClr val="bg1"/>
            </a:solidFill>
          </p:spPr>
          <p:txBody>
            <a:bodyPr wrap="square" lIns="45720" tIns="0" rIns="4572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5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Dashboards</a:t>
              </a:r>
            </a:p>
          </p:txBody>
        </p:sp>
      </p:grpSp>
      <p:pic>
        <p:nvPicPr>
          <p:cNvPr id="97" name="Picture 2" descr="Image result for microsoft teams logo">
            <a:extLst>
              <a:ext uri="{FF2B5EF4-FFF2-40B4-BE49-F238E27FC236}">
                <a16:creationId xmlns:a16="http://schemas.microsoft.com/office/drawing/2014/main" id="{050B277A-8829-43CD-9770-C0865E09CB98}"/>
              </a:ext>
            </a:extLst>
          </p:cNvPr>
          <p:cNvPicPr>
            <a:picLocks noChangeAspect="1" noChangeArrowheads="1"/>
          </p:cNvPicPr>
          <p:nvPr/>
        </p:nvPicPr>
        <p:blipFill rotWithShape="1">
          <a:blip r:embed="rId19">
            <a:clrChange>
              <a:clrFrom>
                <a:srgbClr val="F5F5F5"/>
              </a:clrFrom>
              <a:clrTo>
                <a:srgbClr val="F5F5F5">
                  <a:alpha val="0"/>
                </a:srgbClr>
              </a:clrTo>
            </a:clrChange>
            <a:biLevel thresh="75000"/>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val="0"/>
              </a:ext>
            </a:extLst>
          </a:blip>
          <a:srcRect l="28111" t="9622" r="27889" b="9622"/>
          <a:stretch/>
        </p:blipFill>
        <p:spPr bwMode="auto">
          <a:xfrm>
            <a:off x="9817799" y="1692039"/>
            <a:ext cx="804610" cy="775304"/>
          </a:xfrm>
          <a:prstGeom prst="rect">
            <a:avLst/>
          </a:prstGeom>
          <a:noFill/>
          <a:extLst>
            <a:ext uri="{909E8E84-426E-40DD-AFC4-6F175D3DCCD1}">
              <a14:hiddenFill xmlns:a14="http://schemas.microsoft.com/office/drawing/2010/main">
                <a:solidFill>
                  <a:srgbClr val="FFFFFF"/>
                </a:solidFill>
              </a14:hiddenFill>
            </a:ext>
          </a:extLst>
        </p:spPr>
      </p:pic>
      <p:pic>
        <p:nvPicPr>
          <p:cNvPr id="98" name="Graphic 97">
            <a:extLst>
              <a:ext uri="{FF2B5EF4-FFF2-40B4-BE49-F238E27FC236}">
                <a16:creationId xmlns:a16="http://schemas.microsoft.com/office/drawing/2014/main" id="{63A86A8D-59D0-4165-87B3-AFF9ABE2ECE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960035" y="2605147"/>
            <a:ext cx="520139" cy="548640"/>
          </a:xfrm>
          <a:prstGeom prst="rect">
            <a:avLst/>
          </a:prstGeom>
        </p:spPr>
      </p:pic>
      <p:sp>
        <p:nvSpPr>
          <p:cNvPr id="37" name="Rectangle 36">
            <a:extLst>
              <a:ext uri="{FF2B5EF4-FFF2-40B4-BE49-F238E27FC236}">
                <a16:creationId xmlns:a16="http://schemas.microsoft.com/office/drawing/2014/main" id="{8D02D36B-AF82-4F7A-9637-D08CD21AE89B}"/>
              </a:ext>
            </a:extLst>
          </p:cNvPr>
          <p:cNvSpPr/>
          <p:nvPr/>
        </p:nvSpPr>
        <p:spPr bwMode="auto">
          <a:xfrm>
            <a:off x="3005913" y="2096824"/>
            <a:ext cx="1277839" cy="1188720"/>
          </a:xfrm>
          <a:prstGeom prst="rect">
            <a:avLst/>
          </a:prstGeom>
          <a:solidFill>
            <a:schemeClr val="bg1"/>
          </a:solidFill>
          <a:ln>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t>Data Adaptation</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t>Direct FHIR</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t>HL7v2.x </a:t>
            </a:r>
            <a:r>
              <a:rPr kumimoji="0" lang="en-US" sz="800" b="0" i="1"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sym typeface="Wingdings" panose="05000000000000000000" pitchFamily="2" charset="2"/>
              </a:rPr>
              <a:t> FHIR</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t>CCDA </a:t>
            </a:r>
            <a:r>
              <a:rPr kumimoji="0" lang="en-US" sz="800" b="0" i="1"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sym typeface="Wingdings" panose="05000000000000000000" pitchFamily="2" charset="2"/>
              </a:rPr>
              <a:t> FHIR</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t>CSV </a:t>
            </a:r>
            <a:r>
              <a:rPr kumimoji="0" lang="en-US" sz="800" b="0" i="1"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sym typeface="Wingdings" pitchFamily="2" charset="2"/>
              </a:rPr>
              <a:t> FHIR</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t>Text </a:t>
            </a:r>
            <a:r>
              <a:rPr kumimoji="0" lang="en-US" sz="800" b="0" i="1"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sym typeface="Wingdings" panose="05000000000000000000" pitchFamily="2" charset="2"/>
              </a:rPr>
              <a:t> FHIR</a:t>
            </a:r>
            <a:endParaRPr kumimoji="0" lang="en-US" sz="800" b="0" i="1"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endParaRPr>
          </a:p>
        </p:txBody>
      </p:sp>
      <p:sp>
        <p:nvSpPr>
          <p:cNvPr id="149" name="Rectangle 148">
            <a:extLst>
              <a:ext uri="{FF2B5EF4-FFF2-40B4-BE49-F238E27FC236}">
                <a16:creationId xmlns:a16="http://schemas.microsoft.com/office/drawing/2014/main" id="{20C5B56F-53C8-4875-A69B-77709F40EEF6}"/>
              </a:ext>
            </a:extLst>
          </p:cNvPr>
          <p:cNvSpPr/>
          <p:nvPr/>
        </p:nvSpPr>
        <p:spPr bwMode="auto">
          <a:xfrm>
            <a:off x="3005913" y="3434430"/>
            <a:ext cx="1277839" cy="1188720"/>
          </a:xfrm>
          <a:prstGeom prst="rect">
            <a:avLst/>
          </a:prstGeom>
          <a:solidFill>
            <a:schemeClr val="bg1"/>
          </a:solidFill>
          <a:ln>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Normalize</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Terminology Services </a:t>
            </a:r>
            <a:r>
              <a:rPr kumimoji="0" lang="en-US" sz="800" b="0" i="1" u="none" strike="noStrike" kern="1200" cap="none" spc="0" normalizeH="0" baseline="0" noProof="0">
                <a:ln>
                  <a:noFill/>
                </a:ln>
                <a:solidFill>
                  <a:srgbClr val="FFFFFF">
                    <a:lumMod val="65000"/>
                  </a:srgbClr>
                </a:solidFill>
                <a:effectLst/>
                <a:uLnTx/>
                <a:uFillTx/>
                <a:latin typeface="Segoe UI Semibold"/>
                <a:ea typeface="Segoe UI" pitchFamily="34" charset="0"/>
                <a:cs typeface="Segoe UI" pitchFamily="34" charset="0"/>
              </a:rPr>
              <a:t>(e.g. ICD-10, SNOMED CT, LOINC, </a:t>
            </a:r>
            <a:r>
              <a:rPr kumimoji="0" lang="en-US" sz="800" b="0" i="1" u="none" strike="noStrike" kern="1200" cap="none" spc="0" normalizeH="0" baseline="0" noProof="0" err="1">
                <a:ln>
                  <a:noFill/>
                </a:ln>
                <a:solidFill>
                  <a:srgbClr val="FFFFFF">
                    <a:lumMod val="65000"/>
                  </a:srgbClr>
                </a:solidFill>
                <a:effectLst/>
                <a:uLnTx/>
                <a:uFillTx/>
                <a:latin typeface="Segoe UI Semibold"/>
                <a:ea typeface="Segoe UI" pitchFamily="34" charset="0"/>
                <a:cs typeface="Segoe UI" pitchFamily="34" charset="0"/>
              </a:rPr>
              <a:t>RxNorm</a:t>
            </a:r>
            <a:r>
              <a:rPr kumimoji="0" lang="en-US" sz="800" b="0" i="1" u="none" strike="noStrike" kern="1200" cap="none" spc="0" normalizeH="0" baseline="0" noProof="0">
                <a:ln>
                  <a:noFill/>
                </a:ln>
                <a:solidFill>
                  <a:srgbClr val="FFFFFF">
                    <a:lumMod val="65000"/>
                  </a:srgbClr>
                </a:solidFill>
                <a:effectLst/>
                <a:uLnTx/>
                <a:uFillTx/>
                <a:latin typeface="Segoe UI Semibold"/>
                <a:ea typeface="Segoe UI" pitchFamily="34" charset="0"/>
                <a:cs typeface="Segoe UI" pitchFamily="34" charset="0"/>
              </a:rPr>
              <a:t>) </a:t>
            </a:r>
          </a:p>
        </p:txBody>
      </p:sp>
      <p:sp>
        <p:nvSpPr>
          <p:cNvPr id="150" name="Rectangle 149">
            <a:extLst>
              <a:ext uri="{FF2B5EF4-FFF2-40B4-BE49-F238E27FC236}">
                <a16:creationId xmlns:a16="http://schemas.microsoft.com/office/drawing/2014/main" id="{92957C04-0B96-4767-A77F-9296A2DAE5C6}"/>
              </a:ext>
            </a:extLst>
          </p:cNvPr>
          <p:cNvSpPr/>
          <p:nvPr/>
        </p:nvSpPr>
        <p:spPr bwMode="auto">
          <a:xfrm>
            <a:off x="3005913" y="4772036"/>
            <a:ext cx="1277839" cy="1188720"/>
          </a:xfrm>
          <a:prstGeom prst="rect">
            <a:avLst/>
          </a:prstGeom>
          <a:solidFill>
            <a:schemeClr val="bg1"/>
          </a:solidFill>
          <a:ln>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Annotate</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Validation</a:t>
            </a:r>
            <a:br>
              <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en-US" sz="800" b="0" i="1" u="none" strike="noStrike" kern="1200" cap="none" spc="0" normalizeH="0" baseline="0" noProof="0">
                <a:ln>
                  <a:noFill/>
                </a:ln>
                <a:solidFill>
                  <a:srgbClr val="FFFFFF">
                    <a:lumMod val="65000"/>
                  </a:srgbClr>
                </a:solidFill>
                <a:effectLst/>
                <a:uLnTx/>
                <a:uFillTx/>
                <a:latin typeface="Segoe UI Semibold"/>
                <a:ea typeface="Segoe UI" pitchFamily="34" charset="0"/>
                <a:cs typeface="Segoe UI" pitchFamily="34" charset="0"/>
              </a:rPr>
              <a:t>(e.g. Profiles)</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Labelling</a:t>
            </a:r>
            <a:br>
              <a:rPr kumimoji="0" lang="en-US" sz="800" b="0" i="1"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en-US" sz="800" b="0" i="1" u="none" strike="noStrike" kern="1200" cap="none" spc="0" normalizeH="0" baseline="0" noProof="0">
                <a:ln>
                  <a:noFill/>
                </a:ln>
                <a:solidFill>
                  <a:srgbClr val="FFFFFF">
                    <a:lumMod val="65000"/>
                  </a:srgbClr>
                </a:solidFill>
                <a:effectLst/>
                <a:uLnTx/>
                <a:uFillTx/>
                <a:latin typeface="Segoe UI Semibold"/>
                <a:ea typeface="Segoe UI" pitchFamily="34" charset="0"/>
                <a:cs typeface="Segoe UI" pitchFamily="34" charset="0"/>
              </a:rPr>
              <a:t>(e.g. Mental Health data)</a:t>
            </a:r>
          </a:p>
        </p:txBody>
      </p:sp>
      <p:pic>
        <p:nvPicPr>
          <p:cNvPr id="2" name="Picture 1">
            <a:extLst>
              <a:ext uri="{FF2B5EF4-FFF2-40B4-BE49-F238E27FC236}">
                <a16:creationId xmlns:a16="http://schemas.microsoft.com/office/drawing/2014/main" id="{1554FF8C-4B46-F642-9706-1668908C6737}"/>
              </a:ext>
            </a:extLst>
          </p:cNvPr>
          <p:cNvPicPr>
            <a:picLocks noChangeAspect="1"/>
          </p:cNvPicPr>
          <p:nvPr/>
        </p:nvPicPr>
        <p:blipFill rotWithShape="1">
          <a:blip r:embed="rId23"/>
          <a:srcRect b="33826"/>
          <a:stretch/>
        </p:blipFill>
        <p:spPr>
          <a:xfrm>
            <a:off x="9677450" y="3235601"/>
            <a:ext cx="1106747" cy="693319"/>
          </a:xfrm>
          <a:prstGeom prst="rect">
            <a:avLst/>
          </a:prstGeom>
        </p:spPr>
      </p:pic>
      <p:sp>
        <p:nvSpPr>
          <p:cNvPr id="3" name="TextBox 2">
            <a:extLst>
              <a:ext uri="{FF2B5EF4-FFF2-40B4-BE49-F238E27FC236}">
                <a16:creationId xmlns:a16="http://schemas.microsoft.com/office/drawing/2014/main" id="{C842949E-6F00-404B-969F-F125FB261128}"/>
              </a:ext>
            </a:extLst>
          </p:cNvPr>
          <p:cNvSpPr txBox="1"/>
          <p:nvPr/>
        </p:nvSpPr>
        <p:spPr>
          <a:xfrm>
            <a:off x="7493309" y="1736784"/>
            <a:ext cx="1402033" cy="14314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43A5E"/>
                </a:solidFill>
                <a:effectLst/>
                <a:uLnTx/>
                <a:uFillTx/>
                <a:latin typeface="Segoe UI"/>
                <a:ea typeface="+mn-ea"/>
                <a:cs typeface="+mn-cs"/>
              </a:rPr>
              <a:t>FHIR</a:t>
            </a:r>
          </a:p>
        </p:txBody>
      </p:sp>
      <p:cxnSp>
        <p:nvCxnSpPr>
          <p:cNvPr id="86" name="Straight Arrow Connector 85">
            <a:extLst>
              <a:ext uri="{FF2B5EF4-FFF2-40B4-BE49-F238E27FC236}">
                <a16:creationId xmlns:a16="http://schemas.microsoft.com/office/drawing/2014/main" id="{A7D3693C-CFFC-014B-9505-344EA25A3D64}"/>
              </a:ext>
            </a:extLst>
          </p:cNvPr>
          <p:cNvCxnSpPr>
            <a:cxnSpLocks/>
          </p:cNvCxnSpPr>
          <p:nvPr/>
        </p:nvCxnSpPr>
        <p:spPr>
          <a:xfrm>
            <a:off x="2513260" y="1775371"/>
            <a:ext cx="2465689" cy="0"/>
          </a:xfrm>
          <a:prstGeom prst="straightConnector1">
            <a:avLst/>
          </a:prstGeom>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230445E-9804-3E41-A311-4794AE69CDB1}"/>
              </a:ext>
            </a:extLst>
          </p:cNvPr>
          <p:cNvSpPr txBox="1"/>
          <p:nvPr/>
        </p:nvSpPr>
        <p:spPr>
          <a:xfrm>
            <a:off x="2997966" y="1628542"/>
            <a:ext cx="129756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43A5E"/>
                </a:solidFill>
                <a:effectLst/>
                <a:uLnTx/>
                <a:uFillTx/>
                <a:latin typeface="Segoe UI"/>
                <a:ea typeface="+mn-ea"/>
                <a:cs typeface="+mn-cs"/>
              </a:rPr>
              <a:t>FHIR</a:t>
            </a:r>
          </a:p>
        </p:txBody>
      </p:sp>
      <p:sp>
        <p:nvSpPr>
          <p:cNvPr id="88" name="TextBox 87">
            <a:extLst>
              <a:ext uri="{FF2B5EF4-FFF2-40B4-BE49-F238E27FC236}">
                <a16:creationId xmlns:a16="http://schemas.microsoft.com/office/drawing/2014/main" id="{DC24C107-1DC6-F341-BDA1-FA16630A7448}"/>
              </a:ext>
            </a:extLst>
          </p:cNvPr>
          <p:cNvSpPr txBox="1"/>
          <p:nvPr/>
        </p:nvSpPr>
        <p:spPr>
          <a:xfrm>
            <a:off x="4404695" y="2550739"/>
            <a:ext cx="457200" cy="13849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43A5E"/>
                </a:solidFill>
                <a:effectLst/>
                <a:uLnTx/>
                <a:uFillTx/>
                <a:latin typeface="Segoe UI"/>
                <a:ea typeface="+mn-ea"/>
                <a:cs typeface="+mn-cs"/>
              </a:rPr>
              <a:t>FHIR</a:t>
            </a:r>
          </a:p>
        </p:txBody>
      </p:sp>
      <p:sp>
        <p:nvSpPr>
          <p:cNvPr id="90" name="TextBox 89">
            <a:extLst>
              <a:ext uri="{FF2B5EF4-FFF2-40B4-BE49-F238E27FC236}">
                <a16:creationId xmlns:a16="http://schemas.microsoft.com/office/drawing/2014/main" id="{FBA71EF8-F6BA-A34B-8696-FDE5702A0BC0}"/>
              </a:ext>
            </a:extLst>
          </p:cNvPr>
          <p:cNvSpPr txBox="1"/>
          <p:nvPr/>
        </p:nvSpPr>
        <p:spPr>
          <a:xfrm>
            <a:off x="6934877" y="3606965"/>
            <a:ext cx="457200" cy="13849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43A5E"/>
                </a:solidFill>
                <a:effectLst/>
                <a:uLnTx/>
                <a:uFillTx/>
                <a:latin typeface="Segoe UI"/>
                <a:ea typeface="+mn-ea"/>
                <a:cs typeface="+mn-cs"/>
              </a:rPr>
              <a:t>FHIR</a:t>
            </a:r>
          </a:p>
        </p:txBody>
      </p:sp>
      <p:sp>
        <p:nvSpPr>
          <p:cNvPr id="91" name="TextBox 90">
            <a:extLst>
              <a:ext uri="{FF2B5EF4-FFF2-40B4-BE49-F238E27FC236}">
                <a16:creationId xmlns:a16="http://schemas.microsoft.com/office/drawing/2014/main" id="{0F3A2AD5-3AFA-904F-BCDE-AA76651F308F}"/>
              </a:ext>
            </a:extLst>
          </p:cNvPr>
          <p:cNvSpPr txBox="1"/>
          <p:nvPr/>
        </p:nvSpPr>
        <p:spPr>
          <a:xfrm>
            <a:off x="4404695" y="3887540"/>
            <a:ext cx="457200" cy="13849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43A5E"/>
                </a:solidFill>
                <a:effectLst/>
                <a:uLnTx/>
                <a:uFillTx/>
                <a:latin typeface="Segoe UI"/>
                <a:ea typeface="+mn-ea"/>
                <a:cs typeface="+mn-cs"/>
              </a:rPr>
              <a:t>FHIR</a:t>
            </a:r>
          </a:p>
        </p:txBody>
      </p:sp>
      <p:sp>
        <p:nvSpPr>
          <p:cNvPr id="92" name="TextBox 91">
            <a:extLst>
              <a:ext uri="{FF2B5EF4-FFF2-40B4-BE49-F238E27FC236}">
                <a16:creationId xmlns:a16="http://schemas.microsoft.com/office/drawing/2014/main" id="{5C76EFAB-C84D-0146-A802-350394DC55A2}"/>
              </a:ext>
            </a:extLst>
          </p:cNvPr>
          <p:cNvSpPr txBox="1"/>
          <p:nvPr/>
        </p:nvSpPr>
        <p:spPr>
          <a:xfrm>
            <a:off x="4404695" y="5218739"/>
            <a:ext cx="457200" cy="13849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43A5E"/>
                </a:solidFill>
                <a:effectLst/>
                <a:uLnTx/>
                <a:uFillTx/>
                <a:latin typeface="Segoe UI"/>
                <a:ea typeface="+mn-ea"/>
                <a:cs typeface="+mn-cs"/>
              </a:rPr>
              <a:t>FHIR</a:t>
            </a:r>
          </a:p>
        </p:txBody>
      </p:sp>
      <p:sp>
        <p:nvSpPr>
          <p:cNvPr id="99" name="TextBox 98">
            <a:extLst>
              <a:ext uri="{FF2B5EF4-FFF2-40B4-BE49-F238E27FC236}">
                <a16:creationId xmlns:a16="http://schemas.microsoft.com/office/drawing/2014/main" id="{AB1B918E-427A-D24D-AE94-4AF1CD385F5D}"/>
              </a:ext>
            </a:extLst>
          </p:cNvPr>
          <p:cNvSpPr txBox="1"/>
          <p:nvPr/>
        </p:nvSpPr>
        <p:spPr>
          <a:xfrm>
            <a:off x="2513535" y="2750365"/>
            <a:ext cx="457200" cy="61714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3A5E"/>
                </a:solidFill>
                <a:effectLst/>
                <a:uLnTx/>
                <a:uFillTx/>
                <a:latin typeface="Segoe UI"/>
                <a:ea typeface="+mn-ea"/>
                <a:cs typeface="+mn-cs"/>
              </a:rPr>
              <a:t>HL7v2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3A5E"/>
                </a:solidFill>
                <a:effectLst/>
                <a:uLnTx/>
                <a:uFillTx/>
                <a:latin typeface="Segoe UI"/>
                <a:ea typeface="+mn-ea"/>
                <a:cs typeface="+mn-cs"/>
              </a:rPr>
              <a:t>CCDA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3A5E"/>
                </a:solidFill>
                <a:effectLst/>
                <a:uLnTx/>
                <a:uFillTx/>
                <a:latin typeface="Segoe UI"/>
                <a:ea typeface="+mn-ea"/>
                <a:cs typeface="+mn-cs"/>
              </a:rPr>
              <a:t>CSV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43A5E"/>
                </a:solidFill>
                <a:effectLst/>
                <a:uLnTx/>
                <a:uFillTx/>
                <a:latin typeface="Segoe UI"/>
                <a:ea typeface="+mn-ea"/>
                <a:cs typeface="+mn-cs"/>
              </a:rPr>
              <a:t>Text</a:t>
            </a:r>
          </a:p>
        </p:txBody>
      </p:sp>
    </p:spTree>
    <p:extLst>
      <p:ext uri="{BB962C8B-B14F-4D97-AF65-F5344CB8AC3E}">
        <p14:creationId xmlns:p14="http://schemas.microsoft.com/office/powerpoint/2010/main" val="286617042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38A4E2A4-92AD-4DEA-93BC-3ED0FA4DE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97"/>
            <a:ext cx="12192000" cy="6837606"/>
          </a:xfrm>
          <a:prstGeom prst="rect">
            <a:avLst/>
          </a:prstGeom>
        </p:spPr>
      </p:pic>
    </p:spTree>
    <p:extLst>
      <p:ext uri="{BB962C8B-B14F-4D97-AF65-F5344CB8AC3E}">
        <p14:creationId xmlns:p14="http://schemas.microsoft.com/office/powerpoint/2010/main" val="34314477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EC0A4B59-FCEF-4B9C-A6BE-83C9892D0560}"/>
              </a:ext>
            </a:extLst>
          </p:cNvPr>
          <p:cNvSpPr txBox="1">
            <a:spLocks/>
          </p:cNvSpPr>
          <p:nvPr/>
        </p:nvSpPr>
        <p:spPr>
          <a:xfrm>
            <a:off x="268080" y="216041"/>
            <a:ext cx="11655840" cy="899665"/>
          </a:xfrm>
          <a:prstGeom prst="rect">
            <a:avLst/>
          </a:prstGeom>
        </p:spPr>
        <p:txBody>
          <a:bodyPr vert="horz" wrap="square" lIns="146304" tIns="91440" rIns="146304" bIns="91440" rtlCol="0" anchor="t">
            <a:noAutofit/>
          </a:bodyPr>
          <a:lstStyle>
            <a:lvl1pPr algn="ctr" defTabSz="914367" rtl="0" eaLnBrk="1" latinLnBrk="0" hangingPunct="1">
              <a:lnSpc>
                <a:spcPct val="90000"/>
              </a:lnSpc>
              <a:spcBef>
                <a:spcPct val="0"/>
              </a:spcBef>
              <a:buNone/>
              <a:defRPr lang="en-US" sz="2800" b="0" kern="1200" cap="all" spc="500" baseline="0" dirty="0">
                <a:ln w="3175">
                  <a:noFill/>
                </a:ln>
                <a:solidFill>
                  <a:schemeClr val="tx2"/>
                </a:solidFill>
                <a:effectLst/>
                <a:latin typeface="Segoe UI Semilight" charset="0"/>
                <a:ea typeface="+mn-ea"/>
                <a:cs typeface="Segoe UI Semilight"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lang="en-US" b="0" i="0" dirty="0">
                <a:solidFill>
                  <a:srgbClr val="000000"/>
                </a:solidFill>
                <a:effectLst/>
                <a:latin typeface="system-ui"/>
              </a:rPr>
              <a:t>Combine Microsoft capabilities &amp; fhir resources</a:t>
            </a:r>
            <a:endParaRPr kumimoji="0" lang="en-US" sz="2800" b="0" i="0" u="none" strike="noStrike" kern="1200" cap="all" spc="500" normalizeH="0" baseline="0" noProof="0" dirty="0">
              <a:ln w="3175">
                <a:noFill/>
              </a:ln>
              <a:solidFill>
                <a:srgbClr val="243A5E"/>
              </a:solidFill>
              <a:effectLst/>
              <a:uLnTx/>
              <a:uFillTx/>
              <a:latin typeface="Segoe UI Semibold"/>
              <a:ea typeface="+mn-ea"/>
              <a:cs typeface="Segoe UI Semilight" charset="0"/>
            </a:endParaRPr>
          </a:p>
        </p:txBody>
      </p:sp>
      <p:pic>
        <p:nvPicPr>
          <p:cNvPr id="2050" name="Picture 2">
            <a:extLst>
              <a:ext uri="{FF2B5EF4-FFF2-40B4-BE49-F238E27FC236}">
                <a16:creationId xmlns:a16="http://schemas.microsoft.com/office/drawing/2014/main" id="{551F35E9-11DE-4096-A7CB-E3B88EA10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982" y="1074395"/>
            <a:ext cx="7837706" cy="5740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88181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E1AA7-1BB7-B043-8595-AC2423BE5157}"/>
              </a:ext>
            </a:extLst>
          </p:cNvPr>
          <p:cNvSpPr>
            <a:spLocks noGrp="1"/>
          </p:cNvSpPr>
          <p:nvPr>
            <p:ph type="title"/>
          </p:nvPr>
        </p:nvSpPr>
        <p:spPr/>
        <p:txBody>
          <a:bodyPr/>
          <a:lstStyle/>
          <a:p>
            <a:r>
              <a:rPr lang="en-US" dirty="0"/>
              <a:t>Health Data Interop Enabled by FHIR </a:t>
            </a:r>
          </a:p>
        </p:txBody>
      </p:sp>
      <p:sp>
        <p:nvSpPr>
          <p:cNvPr id="2" name="Text Placeholder 1">
            <a:extLst>
              <a:ext uri="{FF2B5EF4-FFF2-40B4-BE49-F238E27FC236}">
                <a16:creationId xmlns:a16="http://schemas.microsoft.com/office/drawing/2014/main" id="{8B75F6A5-7FA1-B944-A741-34CC5FFCA151}"/>
              </a:ext>
            </a:extLst>
          </p:cNvPr>
          <p:cNvSpPr>
            <a:spLocks noGrp="1"/>
          </p:cNvSpPr>
          <p:nvPr>
            <p:ph type="body" sz="quarter" idx="4294967295"/>
          </p:nvPr>
        </p:nvSpPr>
        <p:spPr>
          <a:xfrm>
            <a:off x="455994" y="1745764"/>
            <a:ext cx="5027613" cy="3656194"/>
          </a:xfrm>
        </p:spPr>
        <p:txBody>
          <a:bodyPr/>
          <a:lstStyle/>
          <a:p>
            <a:pPr marL="0" indent="0">
              <a:spcAft>
                <a:spcPts val="600"/>
              </a:spcAft>
              <a:buNone/>
            </a:pPr>
            <a:r>
              <a:rPr lang="en-US" dirty="0">
                <a:latin typeface="+mn-lt"/>
              </a:rPr>
              <a:t>Fast Healthcare Interoperability Resources (FHIR) is the health industry data standard describing:</a:t>
            </a:r>
          </a:p>
          <a:p>
            <a:pPr marL="174625">
              <a:spcAft>
                <a:spcPts val="600"/>
              </a:spcAft>
            </a:pPr>
            <a:r>
              <a:rPr lang="en-US" sz="2000" dirty="0">
                <a:solidFill>
                  <a:schemeClr val="tx2"/>
                </a:solidFill>
                <a:latin typeface="+mn-lt"/>
              </a:rPr>
              <a:t>Data formats and elements </a:t>
            </a:r>
            <a:r>
              <a:rPr lang="en-US" sz="2000" dirty="0">
                <a:latin typeface="+mn-lt"/>
              </a:rPr>
              <a:t>(known as "resources").</a:t>
            </a:r>
          </a:p>
          <a:p>
            <a:pPr marL="174625">
              <a:spcAft>
                <a:spcPts val="600"/>
              </a:spcAft>
            </a:pPr>
            <a:r>
              <a:rPr lang="en-US" sz="2000" dirty="0">
                <a:solidFill>
                  <a:schemeClr val="tx2"/>
                </a:solidFill>
                <a:latin typeface="+mn-lt"/>
              </a:rPr>
              <a:t>Application Programming Interface </a:t>
            </a:r>
            <a:r>
              <a:rPr lang="en-US" sz="2000" dirty="0">
                <a:latin typeface="+mn-lt"/>
              </a:rPr>
              <a:t>(API) for exchanging the resources.</a:t>
            </a:r>
          </a:p>
          <a:p>
            <a:pPr marL="174625">
              <a:spcAft>
                <a:spcPts val="600"/>
              </a:spcAft>
            </a:pPr>
            <a:r>
              <a:rPr lang="en-US" sz="2000" dirty="0">
                <a:solidFill>
                  <a:schemeClr val="tx2"/>
                </a:solidFill>
                <a:latin typeface="+mn-lt"/>
              </a:rPr>
              <a:t>Uses a modern web-based suite of technology</a:t>
            </a:r>
            <a:r>
              <a:rPr lang="en-US" sz="2000" dirty="0">
                <a:latin typeface="+mn-lt"/>
              </a:rPr>
              <a:t>, including an HTTP-based RESTful protocol, and JSON.</a:t>
            </a:r>
          </a:p>
        </p:txBody>
      </p:sp>
      <p:sp>
        <p:nvSpPr>
          <p:cNvPr id="6" name="Rounded Rectangle 5">
            <a:extLst>
              <a:ext uri="{FF2B5EF4-FFF2-40B4-BE49-F238E27FC236}">
                <a16:creationId xmlns:a16="http://schemas.microsoft.com/office/drawing/2014/main" id="{0E82D423-92A3-054E-98E4-D541BA6F8E73}"/>
              </a:ext>
            </a:extLst>
          </p:cNvPr>
          <p:cNvSpPr/>
          <p:nvPr/>
        </p:nvSpPr>
        <p:spPr bwMode="auto">
          <a:xfrm>
            <a:off x="6332023" y="1379810"/>
            <a:ext cx="2743200" cy="548640"/>
          </a:xfrm>
          <a:prstGeom prst="roundRect">
            <a:avLst>
              <a:gd name="adj" fmla="val 6771"/>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Patient</a:t>
            </a:r>
          </a:p>
        </p:txBody>
      </p:sp>
      <p:sp>
        <p:nvSpPr>
          <p:cNvPr id="7" name="Rounded Rectangle 6">
            <a:extLst>
              <a:ext uri="{FF2B5EF4-FFF2-40B4-BE49-F238E27FC236}">
                <a16:creationId xmlns:a16="http://schemas.microsoft.com/office/drawing/2014/main" id="{BB4BB37C-3A6F-4E4A-BE98-600E4ABBF539}"/>
              </a:ext>
            </a:extLst>
          </p:cNvPr>
          <p:cNvSpPr/>
          <p:nvPr/>
        </p:nvSpPr>
        <p:spPr bwMode="auto">
          <a:xfrm>
            <a:off x="7757537" y="3911830"/>
            <a:ext cx="2743200" cy="548640"/>
          </a:xfrm>
          <a:prstGeom prst="roundRect">
            <a:avLst>
              <a:gd name="adj" fmla="val 6771"/>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Procedure</a:t>
            </a:r>
          </a:p>
        </p:txBody>
      </p:sp>
      <p:sp>
        <p:nvSpPr>
          <p:cNvPr id="8" name="Rounded Rectangle 7">
            <a:extLst>
              <a:ext uri="{FF2B5EF4-FFF2-40B4-BE49-F238E27FC236}">
                <a16:creationId xmlns:a16="http://schemas.microsoft.com/office/drawing/2014/main" id="{911996EA-2544-C04F-9B9A-1A45A90CBBF6}"/>
              </a:ext>
            </a:extLst>
          </p:cNvPr>
          <p:cNvSpPr/>
          <p:nvPr/>
        </p:nvSpPr>
        <p:spPr bwMode="auto">
          <a:xfrm>
            <a:off x="9129137" y="2093027"/>
            <a:ext cx="2743200" cy="548640"/>
          </a:xfrm>
          <a:prstGeom prst="roundRect">
            <a:avLst>
              <a:gd name="adj" fmla="val 6771"/>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err="1">
                <a:gradFill>
                  <a:gsLst>
                    <a:gs pos="0">
                      <a:srgbClr val="FFFFFF"/>
                    </a:gs>
                    <a:gs pos="100000">
                      <a:srgbClr val="FFFFFF"/>
                    </a:gs>
                  </a:gsLst>
                  <a:lin ang="5400000" scaled="0"/>
                </a:gradFill>
                <a:ea typeface="Segoe UI" pitchFamily="34" charset="0"/>
                <a:cs typeface="Segoe UI" pitchFamily="34" charset="0"/>
              </a:rPr>
              <a:t>DiagnosticReport</a:t>
            </a: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Rounded Rectangle 8">
            <a:extLst>
              <a:ext uri="{FF2B5EF4-FFF2-40B4-BE49-F238E27FC236}">
                <a16:creationId xmlns:a16="http://schemas.microsoft.com/office/drawing/2014/main" id="{C5C5B9AB-8429-EF45-BA8D-E7A74EDCCAB8}"/>
              </a:ext>
            </a:extLst>
          </p:cNvPr>
          <p:cNvSpPr/>
          <p:nvPr/>
        </p:nvSpPr>
        <p:spPr bwMode="auto">
          <a:xfrm>
            <a:off x="5665484" y="2826458"/>
            <a:ext cx="2743200" cy="548640"/>
          </a:xfrm>
          <a:prstGeom prst="roundRect">
            <a:avLst>
              <a:gd name="adj" fmla="val 6771"/>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Condition</a:t>
            </a:r>
          </a:p>
        </p:txBody>
      </p:sp>
      <p:sp>
        <p:nvSpPr>
          <p:cNvPr id="10" name="Rounded Rectangle 9">
            <a:extLst>
              <a:ext uri="{FF2B5EF4-FFF2-40B4-BE49-F238E27FC236}">
                <a16:creationId xmlns:a16="http://schemas.microsoft.com/office/drawing/2014/main" id="{8E5DFD20-E494-C14C-BE88-D90AB5D53F53}"/>
              </a:ext>
            </a:extLst>
          </p:cNvPr>
          <p:cNvSpPr/>
          <p:nvPr/>
        </p:nvSpPr>
        <p:spPr bwMode="auto">
          <a:xfrm>
            <a:off x="5943605" y="5271522"/>
            <a:ext cx="2743200" cy="548640"/>
          </a:xfrm>
          <a:prstGeom prst="roundRect">
            <a:avLst>
              <a:gd name="adj" fmla="val 6771"/>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Encounter</a:t>
            </a:r>
          </a:p>
        </p:txBody>
      </p:sp>
      <p:sp>
        <p:nvSpPr>
          <p:cNvPr id="11" name="Rounded Rectangle 10">
            <a:extLst>
              <a:ext uri="{FF2B5EF4-FFF2-40B4-BE49-F238E27FC236}">
                <a16:creationId xmlns:a16="http://schemas.microsoft.com/office/drawing/2014/main" id="{87DB43D7-C587-7E49-B305-5756354E1164}"/>
              </a:ext>
            </a:extLst>
          </p:cNvPr>
          <p:cNvSpPr/>
          <p:nvPr/>
        </p:nvSpPr>
        <p:spPr bwMode="auto">
          <a:xfrm>
            <a:off x="9129137" y="6084658"/>
            <a:ext cx="2743200" cy="548640"/>
          </a:xfrm>
          <a:prstGeom prst="roundRect">
            <a:avLst>
              <a:gd name="adj" fmla="val 6771"/>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Practitioner</a:t>
            </a:r>
          </a:p>
        </p:txBody>
      </p:sp>
      <p:cxnSp>
        <p:nvCxnSpPr>
          <p:cNvPr id="13" name="Curved Connector 12">
            <a:extLst>
              <a:ext uri="{FF2B5EF4-FFF2-40B4-BE49-F238E27FC236}">
                <a16:creationId xmlns:a16="http://schemas.microsoft.com/office/drawing/2014/main" id="{7510D54A-6896-CC4D-9901-A678E63B713F}"/>
              </a:ext>
            </a:extLst>
          </p:cNvPr>
          <p:cNvCxnSpPr>
            <a:stCxn id="7" idx="0"/>
            <a:endCxn id="6" idx="2"/>
          </p:cNvCxnSpPr>
          <p:nvPr/>
        </p:nvCxnSpPr>
        <p:spPr>
          <a:xfrm rot="16200000" flipV="1">
            <a:off x="7424690" y="2207383"/>
            <a:ext cx="1983380" cy="1425514"/>
          </a:xfrm>
          <a:prstGeom prst="curvedConnector3">
            <a:avLst>
              <a:gd name="adj1" fmla="val 60210"/>
            </a:avLst>
          </a:prstGeom>
          <a:ln w="19050">
            <a:solidFill>
              <a:schemeClr val="accent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6F8CEB2B-52BB-CF4F-8C51-561AD60B7265}"/>
              </a:ext>
            </a:extLst>
          </p:cNvPr>
          <p:cNvCxnSpPr>
            <a:cxnSpLocks/>
            <a:stCxn id="7" idx="0"/>
            <a:endCxn id="8" idx="2"/>
          </p:cNvCxnSpPr>
          <p:nvPr/>
        </p:nvCxnSpPr>
        <p:spPr>
          <a:xfrm rot="5400000" flipH="1" flipV="1">
            <a:off x="9179856" y="2590949"/>
            <a:ext cx="1270163" cy="1371600"/>
          </a:xfrm>
          <a:prstGeom prst="curvedConnector3">
            <a:avLst>
              <a:gd name="adj1" fmla="val 50000"/>
            </a:avLst>
          </a:prstGeom>
          <a:ln w="19050">
            <a:solidFill>
              <a:schemeClr val="accent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1D7F51C5-A85A-4E44-BC5F-0AF3A59ED1AE}"/>
              </a:ext>
            </a:extLst>
          </p:cNvPr>
          <p:cNvCxnSpPr>
            <a:cxnSpLocks/>
            <a:stCxn id="7" idx="0"/>
            <a:endCxn id="9" idx="2"/>
          </p:cNvCxnSpPr>
          <p:nvPr/>
        </p:nvCxnSpPr>
        <p:spPr>
          <a:xfrm rot="16200000" flipV="1">
            <a:off x="7814745" y="2597437"/>
            <a:ext cx="536732" cy="2092053"/>
          </a:xfrm>
          <a:prstGeom prst="curvedConnector3">
            <a:avLst>
              <a:gd name="adj1" fmla="val 50000"/>
            </a:avLst>
          </a:prstGeom>
          <a:ln w="19050">
            <a:solidFill>
              <a:schemeClr val="accent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6AC62A2F-A19B-8445-8007-A667835349C6}"/>
              </a:ext>
            </a:extLst>
          </p:cNvPr>
          <p:cNvCxnSpPr>
            <a:cxnSpLocks/>
            <a:stCxn id="7" idx="1"/>
            <a:endCxn id="10" idx="0"/>
          </p:cNvCxnSpPr>
          <p:nvPr/>
        </p:nvCxnSpPr>
        <p:spPr>
          <a:xfrm rot="10800000" flipV="1">
            <a:off x="7315205" y="4186150"/>
            <a:ext cx="442332" cy="1085372"/>
          </a:xfrm>
          <a:prstGeom prst="curvedConnector2">
            <a:avLst/>
          </a:prstGeom>
          <a:ln w="19050">
            <a:solidFill>
              <a:schemeClr val="accent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2350914-978B-C341-A973-72F65D91A8D4}"/>
              </a:ext>
            </a:extLst>
          </p:cNvPr>
          <p:cNvCxnSpPr>
            <a:cxnSpLocks/>
            <a:stCxn id="7" idx="2"/>
            <a:endCxn id="11" idx="0"/>
          </p:cNvCxnSpPr>
          <p:nvPr/>
        </p:nvCxnSpPr>
        <p:spPr>
          <a:xfrm rot="16200000" flipH="1">
            <a:off x="9002843" y="4586764"/>
            <a:ext cx="1624188" cy="1371600"/>
          </a:xfrm>
          <a:prstGeom prst="curvedConnector3">
            <a:avLst>
              <a:gd name="adj1" fmla="val 50000"/>
            </a:avLst>
          </a:prstGeom>
          <a:ln w="19050">
            <a:solidFill>
              <a:schemeClr val="accent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17D74F7-8809-DB48-A3E8-0795AA1EA247}"/>
              </a:ext>
            </a:extLst>
          </p:cNvPr>
          <p:cNvSpPr txBox="1"/>
          <p:nvPr/>
        </p:nvSpPr>
        <p:spPr>
          <a:xfrm>
            <a:off x="7388329" y="2253047"/>
            <a:ext cx="1005840" cy="228600"/>
          </a:xfrm>
          <a:prstGeom prst="rect">
            <a:avLst/>
          </a:prstGeom>
          <a:solidFill>
            <a:srgbClr val="FFFFFF">
              <a:alpha val="92000"/>
            </a:srgbClr>
          </a:solidFill>
        </p:spPr>
        <p:txBody>
          <a:bodyPr wrap="none" lIns="0" tIns="0" rIns="0" bIns="0" rtlCol="0" anchor="ctr">
            <a:noAutofit/>
          </a:bodyPr>
          <a:lstStyle/>
          <a:p>
            <a:pPr algn="ctr">
              <a:lnSpc>
                <a:spcPct val="90000"/>
              </a:lnSpc>
              <a:spcAft>
                <a:spcPts val="600"/>
              </a:spcAft>
            </a:pPr>
            <a:r>
              <a:rPr lang="en-US" sz="1200" b="1">
                <a:gradFill>
                  <a:gsLst>
                    <a:gs pos="2917">
                      <a:schemeClr val="tx1"/>
                    </a:gs>
                    <a:gs pos="30000">
                      <a:schemeClr val="tx1"/>
                    </a:gs>
                  </a:gsLst>
                  <a:lin ang="5400000" scaled="0"/>
                </a:gradFill>
              </a:rPr>
              <a:t>SUBJECT</a:t>
            </a:r>
          </a:p>
        </p:txBody>
      </p:sp>
      <p:sp>
        <p:nvSpPr>
          <p:cNvPr id="31" name="TextBox 30">
            <a:extLst>
              <a:ext uri="{FF2B5EF4-FFF2-40B4-BE49-F238E27FC236}">
                <a16:creationId xmlns:a16="http://schemas.microsoft.com/office/drawing/2014/main" id="{20A7F09F-BA8C-9A4E-A323-AF6C30B2F14D}"/>
              </a:ext>
            </a:extLst>
          </p:cNvPr>
          <p:cNvSpPr txBox="1"/>
          <p:nvPr/>
        </p:nvSpPr>
        <p:spPr>
          <a:xfrm>
            <a:off x="9849590" y="2884914"/>
            <a:ext cx="1005840" cy="228600"/>
          </a:xfrm>
          <a:prstGeom prst="rect">
            <a:avLst/>
          </a:prstGeom>
          <a:solidFill>
            <a:srgbClr val="FFFFFF">
              <a:alpha val="92000"/>
            </a:srgbClr>
          </a:solidFill>
        </p:spPr>
        <p:txBody>
          <a:bodyPr wrap="none" lIns="0" tIns="0" rIns="0" bIns="0" rtlCol="0" anchor="ctr">
            <a:noAutofit/>
          </a:bodyPr>
          <a:lstStyle/>
          <a:p>
            <a:pPr algn="ctr">
              <a:lnSpc>
                <a:spcPct val="90000"/>
              </a:lnSpc>
              <a:spcAft>
                <a:spcPts val="600"/>
              </a:spcAft>
            </a:pPr>
            <a:r>
              <a:rPr lang="en-US" sz="1200" b="1">
                <a:gradFill>
                  <a:gsLst>
                    <a:gs pos="2917">
                      <a:schemeClr val="tx1"/>
                    </a:gs>
                    <a:gs pos="30000">
                      <a:schemeClr val="tx1"/>
                    </a:gs>
                  </a:gsLst>
                  <a:lin ang="5400000" scaled="0"/>
                </a:gradFill>
              </a:rPr>
              <a:t>REPORT</a:t>
            </a:r>
          </a:p>
        </p:txBody>
      </p:sp>
      <p:sp>
        <p:nvSpPr>
          <p:cNvPr id="32" name="TextBox 31">
            <a:extLst>
              <a:ext uri="{FF2B5EF4-FFF2-40B4-BE49-F238E27FC236}">
                <a16:creationId xmlns:a16="http://schemas.microsoft.com/office/drawing/2014/main" id="{0386E5D0-FABF-9246-8B13-4B9ED76D61C9}"/>
              </a:ext>
            </a:extLst>
          </p:cNvPr>
          <p:cNvSpPr txBox="1"/>
          <p:nvPr/>
        </p:nvSpPr>
        <p:spPr>
          <a:xfrm>
            <a:off x="7680965" y="3519114"/>
            <a:ext cx="1005840" cy="228600"/>
          </a:xfrm>
          <a:prstGeom prst="rect">
            <a:avLst/>
          </a:prstGeom>
          <a:solidFill>
            <a:srgbClr val="FFFFFF">
              <a:alpha val="92000"/>
            </a:srgbClr>
          </a:solidFill>
        </p:spPr>
        <p:txBody>
          <a:bodyPr wrap="none" lIns="0" tIns="0" rIns="0" bIns="0" rtlCol="0" anchor="ctr">
            <a:noAutofit/>
          </a:bodyPr>
          <a:lstStyle/>
          <a:p>
            <a:pPr algn="ctr">
              <a:lnSpc>
                <a:spcPct val="90000"/>
              </a:lnSpc>
              <a:spcAft>
                <a:spcPts val="600"/>
              </a:spcAft>
            </a:pPr>
            <a:r>
              <a:rPr lang="en-US" sz="1200" b="1">
                <a:gradFill>
                  <a:gsLst>
                    <a:gs pos="2917">
                      <a:schemeClr val="tx1"/>
                    </a:gs>
                    <a:gs pos="30000">
                      <a:schemeClr val="tx1"/>
                    </a:gs>
                  </a:gsLst>
                  <a:lin ang="5400000" scaled="0"/>
                </a:gradFill>
              </a:rPr>
              <a:t>RELATED</a:t>
            </a:r>
          </a:p>
        </p:txBody>
      </p:sp>
      <p:sp>
        <p:nvSpPr>
          <p:cNvPr id="33" name="TextBox 32">
            <a:extLst>
              <a:ext uri="{FF2B5EF4-FFF2-40B4-BE49-F238E27FC236}">
                <a16:creationId xmlns:a16="http://schemas.microsoft.com/office/drawing/2014/main" id="{466C239B-547E-0341-A939-255027F66D43}"/>
              </a:ext>
            </a:extLst>
          </p:cNvPr>
          <p:cNvSpPr txBox="1"/>
          <p:nvPr/>
        </p:nvSpPr>
        <p:spPr>
          <a:xfrm>
            <a:off x="6885409" y="4707445"/>
            <a:ext cx="1005840" cy="228600"/>
          </a:xfrm>
          <a:prstGeom prst="rect">
            <a:avLst/>
          </a:prstGeom>
          <a:solidFill>
            <a:srgbClr val="FFFFFF">
              <a:alpha val="92000"/>
            </a:srgbClr>
          </a:solidFill>
        </p:spPr>
        <p:txBody>
          <a:bodyPr wrap="none" lIns="0" tIns="0" rIns="0" bIns="0" rtlCol="0" anchor="ctr">
            <a:noAutofit/>
          </a:bodyPr>
          <a:lstStyle/>
          <a:p>
            <a:pPr algn="ctr">
              <a:lnSpc>
                <a:spcPct val="90000"/>
              </a:lnSpc>
              <a:spcAft>
                <a:spcPts val="600"/>
              </a:spcAft>
            </a:pPr>
            <a:r>
              <a:rPr lang="en-US" sz="1200" b="1">
                <a:gradFill>
                  <a:gsLst>
                    <a:gs pos="2917">
                      <a:schemeClr val="tx1"/>
                    </a:gs>
                    <a:gs pos="30000">
                      <a:schemeClr val="tx1"/>
                    </a:gs>
                  </a:gsLst>
                  <a:lin ang="5400000" scaled="0"/>
                </a:gradFill>
              </a:rPr>
              <a:t>ENCOUNTER</a:t>
            </a:r>
          </a:p>
        </p:txBody>
      </p:sp>
      <p:sp>
        <p:nvSpPr>
          <p:cNvPr id="34" name="TextBox 33">
            <a:extLst>
              <a:ext uri="{FF2B5EF4-FFF2-40B4-BE49-F238E27FC236}">
                <a16:creationId xmlns:a16="http://schemas.microsoft.com/office/drawing/2014/main" id="{B1FFFFBF-0E0F-B44C-A0E8-990A1C729DE4}"/>
              </a:ext>
            </a:extLst>
          </p:cNvPr>
          <p:cNvSpPr txBox="1"/>
          <p:nvPr/>
        </p:nvSpPr>
        <p:spPr>
          <a:xfrm>
            <a:off x="9814937" y="5421719"/>
            <a:ext cx="1005840" cy="228600"/>
          </a:xfrm>
          <a:prstGeom prst="rect">
            <a:avLst/>
          </a:prstGeom>
          <a:solidFill>
            <a:srgbClr val="FFFFFF">
              <a:alpha val="92000"/>
            </a:srgbClr>
          </a:solidFill>
        </p:spPr>
        <p:txBody>
          <a:bodyPr wrap="none" lIns="0" tIns="0" rIns="0" bIns="0" rtlCol="0" anchor="ctr">
            <a:noAutofit/>
          </a:bodyPr>
          <a:lstStyle/>
          <a:p>
            <a:pPr algn="ctr">
              <a:lnSpc>
                <a:spcPct val="90000"/>
              </a:lnSpc>
              <a:spcAft>
                <a:spcPts val="600"/>
              </a:spcAft>
            </a:pPr>
            <a:r>
              <a:rPr lang="en-US" sz="1200" b="1">
                <a:gradFill>
                  <a:gsLst>
                    <a:gs pos="2917">
                      <a:schemeClr val="tx1"/>
                    </a:gs>
                    <a:gs pos="30000">
                      <a:schemeClr val="tx1"/>
                    </a:gs>
                  </a:gsLst>
                  <a:lin ang="5400000" scaled="0"/>
                </a:gradFill>
              </a:rPr>
              <a:t>PERFORMER</a:t>
            </a:r>
          </a:p>
        </p:txBody>
      </p:sp>
    </p:spTree>
    <p:extLst>
      <p:ext uri="{BB962C8B-B14F-4D97-AF65-F5344CB8AC3E}">
        <p14:creationId xmlns:p14="http://schemas.microsoft.com/office/powerpoint/2010/main" val="1261535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22" presetClass="entr" presetSubtype="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up)">
                                      <p:cBhvr>
                                        <p:cTn id="44" dur="500"/>
                                        <p:tgtEl>
                                          <p:spTgt spid="2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22" presetClass="entr" presetSubtype="1"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250"/>
                                        <p:tgtEl>
                                          <p:spTgt spid="3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250"/>
                                        <p:tgtEl>
                                          <p:spTgt spid="3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50"/>
                                        <p:tgtEl>
                                          <p:spTgt spid="3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30" grpId="0" animBg="1"/>
      <p:bldP spid="31"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994" y="556381"/>
            <a:ext cx="11306469" cy="1027720"/>
          </a:xfrm>
        </p:spPr>
        <p:txBody>
          <a:bodyPr/>
          <a:lstStyle/>
          <a:p>
            <a:r>
              <a:rPr lang="en-US" dirty="0"/>
              <a:t>WTH – FHIR Powered Healthcare Challenges</a:t>
            </a:r>
            <a:br>
              <a:rPr lang="en-US" dirty="0"/>
            </a:br>
            <a:r>
              <a:rPr lang="en-US" sz="3600" dirty="0">
                <a:solidFill>
                  <a:srgbClr val="0078D7"/>
                </a:solidFill>
              </a:rPr>
              <a:t>Overview of FHIR and References Architectures</a:t>
            </a:r>
            <a:endParaRPr lang="en-US" dirty="0">
              <a:solidFill>
                <a:srgbClr val="0078D7"/>
              </a:solidFill>
            </a:endParaRPr>
          </a:p>
        </p:txBody>
      </p:sp>
      <p:pic>
        <p:nvPicPr>
          <p:cNvPr id="12" name="Picture 11" descr="Graphical user interface, diagram&#10;&#10;Description automatically generated">
            <a:extLst>
              <a:ext uri="{FF2B5EF4-FFF2-40B4-BE49-F238E27FC236}">
                <a16:creationId xmlns:a16="http://schemas.microsoft.com/office/drawing/2014/main" id="{0BFD9CA6-A131-48FA-A271-7EACCBD7F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403" y="1549628"/>
            <a:ext cx="9220090" cy="5308372"/>
          </a:xfrm>
          <a:prstGeom prst="rect">
            <a:avLst/>
          </a:prstGeom>
        </p:spPr>
      </p:pic>
    </p:spTree>
    <p:extLst>
      <p:ext uri="{BB962C8B-B14F-4D97-AF65-F5344CB8AC3E}">
        <p14:creationId xmlns:p14="http://schemas.microsoft.com/office/powerpoint/2010/main" val="261902903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994" y="556381"/>
            <a:ext cx="11597894" cy="1027720"/>
          </a:xfrm>
        </p:spPr>
        <p:txBody>
          <a:bodyPr/>
          <a:lstStyle/>
          <a:p>
            <a:r>
              <a:rPr lang="en-US" dirty="0"/>
              <a:t>Ingestion with FHIR</a:t>
            </a:r>
            <a:br>
              <a:rPr lang="en-US" dirty="0"/>
            </a:br>
            <a:r>
              <a:rPr lang="en-US" sz="3600" dirty="0">
                <a:solidFill>
                  <a:srgbClr val="0078D7"/>
                </a:solidFill>
              </a:rPr>
              <a:t>Enrich, normalize and unify PHI from on-prem thru FHIR</a:t>
            </a:r>
            <a:endParaRPr lang="en-US" dirty="0">
              <a:solidFill>
                <a:srgbClr val="0078D7"/>
              </a:solidFill>
            </a:endParaRPr>
          </a:p>
        </p:txBody>
      </p:sp>
      <p:pic>
        <p:nvPicPr>
          <p:cNvPr id="3074" name="Picture 2" descr="image">
            <a:extLst>
              <a:ext uri="{FF2B5EF4-FFF2-40B4-BE49-F238E27FC236}">
                <a16:creationId xmlns:a16="http://schemas.microsoft.com/office/drawing/2014/main" id="{F1F77BBE-7E55-4DDE-B192-8AD481AD0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212" y="1560619"/>
            <a:ext cx="6843713" cy="522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63476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41" y="1793631"/>
            <a:ext cx="11653523" cy="3443443"/>
          </a:xfrm>
        </p:spPr>
        <p:txBody>
          <a:bodyPr/>
          <a:lstStyle/>
          <a:p>
            <a:pPr marL="342900" indent="-342900">
              <a:buFont typeface="Arial" panose="020B0604020202020204" pitchFamily="34" charset="0"/>
              <a:buChar char="•"/>
            </a:pPr>
            <a:r>
              <a:rPr lang="en-US" dirty="0">
                <a:hlinkClick r:id="rId3"/>
              </a:rPr>
              <a:t>Install Windows Subsystem for Linux</a:t>
            </a:r>
            <a:r>
              <a:rPr lang="en-US" dirty="0"/>
              <a:t> (Bash Shell)</a:t>
            </a:r>
          </a:p>
          <a:p>
            <a:pPr marL="342900" indent="-342900">
              <a:buFont typeface="Arial" panose="020B0604020202020204" pitchFamily="34" charset="0"/>
              <a:buChar char="•"/>
            </a:pPr>
            <a:r>
              <a:rPr lang="en-US" dirty="0">
                <a:hlinkClick r:id="rId4"/>
              </a:rPr>
              <a:t>Install the Azure CLI</a:t>
            </a:r>
            <a:r>
              <a:rPr lang="en-US" dirty="0"/>
              <a:t> (V2) </a:t>
            </a:r>
          </a:p>
          <a:p>
            <a:pPr marL="342900" indent="-342900">
              <a:buFont typeface="Arial" panose="020B0604020202020204" pitchFamily="34" charset="0"/>
              <a:buChar char="•"/>
            </a:pPr>
            <a:r>
              <a:rPr lang="en-US" dirty="0">
                <a:hlinkClick r:id="rId5"/>
              </a:rPr>
              <a:t>Install PowerShell Cmdlets for Azure</a:t>
            </a:r>
            <a:endParaRPr lang="en-US" dirty="0"/>
          </a:p>
          <a:p>
            <a:pPr marL="342900" indent="-342900">
              <a:buFont typeface="Arial" panose="020B0604020202020204" pitchFamily="34" charset="0"/>
              <a:buChar char="•"/>
            </a:pPr>
            <a:r>
              <a:rPr lang="en-US" dirty="0">
                <a:hlinkClick r:id="rId6"/>
              </a:rPr>
              <a:t>Install Visual Studio Code</a:t>
            </a:r>
            <a:r>
              <a:rPr lang="en-US" dirty="0"/>
              <a:t> (and extensions)</a:t>
            </a:r>
          </a:p>
          <a:p>
            <a:pPr marL="342900" indent="-342900">
              <a:buFont typeface="Arial" panose="020B0604020202020204" pitchFamily="34" charset="0"/>
              <a:buChar char="•"/>
            </a:pPr>
            <a:r>
              <a:rPr lang="en-US" dirty="0">
                <a:hlinkClick r:id="rId7"/>
              </a:rPr>
              <a:t>Install Postman</a:t>
            </a:r>
            <a:endParaRPr lang="en-US" dirty="0"/>
          </a:p>
          <a:p>
            <a:pPr marL="342900" indent="-342900">
              <a:buFont typeface="Arial" panose="020B0604020202020204" pitchFamily="34" charset="0"/>
              <a:buChar char="•"/>
            </a:pPr>
            <a:r>
              <a:rPr lang="en-US" dirty="0">
                <a:hlinkClick r:id="rId8"/>
              </a:rPr>
              <a:t>Install .NET Core 3.1 SDK</a:t>
            </a:r>
            <a:endParaRPr lang="en-US" dirty="0"/>
          </a:p>
          <a:p>
            <a:pPr marL="342900" indent="-342900">
              <a:buFont typeface="Arial" panose="020B0604020202020204" pitchFamily="34" charset="0"/>
              <a:buChar char="•"/>
            </a:pPr>
            <a:r>
              <a:rPr lang="en-US" dirty="0">
                <a:hlinkClick r:id="rId9"/>
              </a:rPr>
              <a:t>Install Java 1.8 JDK</a:t>
            </a:r>
            <a:endParaRPr lang="en-US" dirty="0"/>
          </a:p>
          <a:p>
            <a:pPr marL="342900" indent="-342900">
              <a:buFont typeface="Arial" panose="020B0604020202020204" pitchFamily="34" charset="0"/>
              <a:buChar char="•"/>
            </a:pPr>
            <a:r>
              <a:rPr lang="en-US" dirty="0">
                <a:hlinkClick r:id="rId10"/>
              </a:rPr>
              <a:t>Download NodeJS</a:t>
            </a:r>
            <a:r>
              <a:rPr lang="en-US" dirty="0"/>
              <a:t> and run executable</a:t>
            </a:r>
          </a:p>
          <a:p>
            <a:pPr marL="342900" indent="-342900">
              <a:buFont typeface="Arial" panose="020B0604020202020204" pitchFamily="34" charset="0"/>
              <a:buChar char="•"/>
            </a:pPr>
            <a:r>
              <a:rPr lang="en-US" dirty="0">
                <a:hlinkClick r:id="rId11"/>
              </a:rPr>
              <a:t>Install Node and NPM</a:t>
            </a:r>
            <a:endParaRPr lang="en-US" dirty="0"/>
          </a:p>
        </p:txBody>
      </p:sp>
      <p:sp>
        <p:nvSpPr>
          <p:cNvPr id="3" name="Title 2"/>
          <p:cNvSpPr>
            <a:spLocks noGrp="1"/>
          </p:cNvSpPr>
          <p:nvPr>
            <p:ph type="title"/>
          </p:nvPr>
        </p:nvSpPr>
        <p:spPr/>
        <p:txBody>
          <a:bodyPr/>
          <a:lstStyle/>
          <a:p>
            <a:r>
              <a:rPr lang="en-US" dirty="0"/>
              <a:t>Challenge #0</a:t>
            </a:r>
            <a:br>
              <a:rPr lang="en-US" dirty="0"/>
            </a:br>
            <a:r>
              <a:rPr lang="en-US" sz="3600" dirty="0">
                <a:solidFill>
                  <a:srgbClr val="0078D7"/>
                </a:solidFill>
              </a:rPr>
              <a:t>Pre-requisites – Ready, Set, GO!</a:t>
            </a:r>
            <a:endParaRPr lang="en-US" dirty="0">
              <a:solidFill>
                <a:srgbClr val="0078D7"/>
              </a:solidFill>
            </a:endParaRPr>
          </a:p>
        </p:txBody>
      </p:sp>
    </p:spTree>
    <p:extLst>
      <p:ext uri="{BB962C8B-B14F-4D97-AF65-F5344CB8AC3E}">
        <p14:creationId xmlns:p14="http://schemas.microsoft.com/office/powerpoint/2010/main" val="20295974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41" y="1920240"/>
            <a:ext cx="11653523" cy="908839"/>
          </a:xfrm>
        </p:spPr>
        <p:txBody>
          <a:bodyPr/>
          <a:lstStyle/>
          <a:p>
            <a:pPr marL="342900" indent="-342900">
              <a:buFont typeface="Arial" panose="020B0604020202020204" pitchFamily="34" charset="0"/>
              <a:buChar char="•"/>
            </a:pPr>
            <a:r>
              <a:rPr lang="en-US" dirty="0"/>
              <a:t>Deploy FHIR Server Samples reference architecture to bulk load FHIR data</a:t>
            </a:r>
          </a:p>
          <a:p>
            <a:pPr marL="342900" indent="-342900">
              <a:buFont typeface="Arial" panose="020B0604020202020204" pitchFamily="34" charset="0"/>
              <a:buChar char="•"/>
            </a:pPr>
            <a:r>
              <a:rPr lang="en-US" dirty="0"/>
              <a:t>Generate simulated patient data in FHIR format and load them into FHIR Server</a:t>
            </a:r>
          </a:p>
        </p:txBody>
      </p:sp>
      <p:sp>
        <p:nvSpPr>
          <p:cNvPr id="3" name="Title 2"/>
          <p:cNvSpPr>
            <a:spLocks noGrp="1"/>
          </p:cNvSpPr>
          <p:nvPr>
            <p:ph type="title"/>
          </p:nvPr>
        </p:nvSpPr>
        <p:spPr>
          <a:xfrm>
            <a:off x="455994" y="556381"/>
            <a:ext cx="11306469" cy="1012537"/>
          </a:xfrm>
        </p:spPr>
        <p:txBody>
          <a:bodyPr/>
          <a:lstStyle/>
          <a:p>
            <a:r>
              <a:rPr lang="en-US" dirty="0"/>
              <a:t>Challenge #1</a:t>
            </a:r>
            <a:br>
              <a:rPr lang="en-US" dirty="0"/>
            </a:br>
            <a:r>
              <a:rPr lang="en-US" sz="3600" dirty="0">
                <a:solidFill>
                  <a:srgbClr val="0078D7"/>
                </a:solidFill>
              </a:rPr>
              <a:t>Extract and load FHIR synthetic medical data</a:t>
            </a:r>
            <a:endParaRPr lang="en-US" dirty="0">
              <a:solidFill>
                <a:srgbClr val="0078D7"/>
              </a:solidFill>
            </a:endParaRPr>
          </a:p>
        </p:txBody>
      </p:sp>
      <p:pic>
        <p:nvPicPr>
          <p:cNvPr id="6" name="Picture 5" descr="Shape&#10;&#10;Description automatically generated with medium confidence">
            <a:extLst>
              <a:ext uri="{FF2B5EF4-FFF2-40B4-BE49-F238E27FC236}">
                <a16:creationId xmlns:a16="http://schemas.microsoft.com/office/drawing/2014/main" id="{02FE6C03-0904-431A-B198-D3E3712A0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254" y="3131683"/>
            <a:ext cx="9172204" cy="2218645"/>
          </a:xfrm>
          <a:prstGeom prst="rect">
            <a:avLst/>
          </a:prstGeom>
        </p:spPr>
      </p:pic>
    </p:spTree>
    <p:extLst>
      <p:ext uri="{BB962C8B-B14F-4D97-AF65-F5344CB8AC3E}">
        <p14:creationId xmlns:p14="http://schemas.microsoft.com/office/powerpoint/2010/main" val="199273010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994" y="556381"/>
            <a:ext cx="11306469" cy="1027720"/>
          </a:xfrm>
        </p:spPr>
        <p:txBody>
          <a:bodyPr/>
          <a:lstStyle/>
          <a:p>
            <a:r>
              <a:rPr lang="en-US" dirty="0"/>
              <a:t>Challenge #2</a:t>
            </a:r>
            <a:br>
              <a:rPr lang="en-US" dirty="0"/>
            </a:br>
            <a:r>
              <a:rPr lang="en-US" sz="3600" dirty="0">
                <a:solidFill>
                  <a:srgbClr val="0078D7"/>
                </a:solidFill>
              </a:rPr>
              <a:t>Extract, transform and load HL7 medical data</a:t>
            </a:r>
            <a:endParaRPr lang="en-US" dirty="0">
              <a:solidFill>
                <a:srgbClr val="0078D7"/>
              </a:solidFill>
            </a:endParaRPr>
          </a:p>
        </p:txBody>
      </p:sp>
      <p:sp>
        <p:nvSpPr>
          <p:cNvPr id="5" name="TextBox 4">
            <a:extLst>
              <a:ext uri="{FF2B5EF4-FFF2-40B4-BE49-F238E27FC236}">
                <a16:creationId xmlns:a16="http://schemas.microsoft.com/office/drawing/2014/main" id="{957CD4BA-81B8-4DA5-85B0-36239BBCF7BF}"/>
              </a:ext>
            </a:extLst>
          </p:cNvPr>
          <p:cNvSpPr txBox="1"/>
          <p:nvPr/>
        </p:nvSpPr>
        <p:spPr>
          <a:xfrm>
            <a:off x="270492" y="1633161"/>
            <a:ext cx="12001951" cy="1828193"/>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350" dirty="0">
                <a:gradFill>
                  <a:gsLst>
                    <a:gs pos="2917">
                      <a:schemeClr val="tx1"/>
                    </a:gs>
                    <a:gs pos="30000">
                      <a:schemeClr val="tx1"/>
                    </a:gs>
                  </a:gsLst>
                  <a:lin ang="5400000" scaled="0"/>
                </a:gradFill>
                <a:latin typeface="+mj-lt"/>
              </a:rPr>
              <a:t>Deploy </a:t>
            </a:r>
            <a:r>
              <a:rPr lang="en-US" sz="2350" dirty="0">
                <a:latin typeface="+mj-lt"/>
              </a:rPr>
              <a:t>HL7 Ingest platform in Microsoft Health reference architecture</a:t>
            </a:r>
          </a:p>
          <a:p>
            <a:pPr marL="342900" indent="-342900">
              <a:lnSpc>
                <a:spcPct val="90000"/>
              </a:lnSpc>
              <a:spcAft>
                <a:spcPts val="600"/>
              </a:spcAft>
              <a:buFont typeface="Arial" panose="020B0604020202020204" pitchFamily="34" charset="0"/>
              <a:buChar char="•"/>
            </a:pPr>
            <a:r>
              <a:rPr lang="en-US" sz="2350" dirty="0">
                <a:latin typeface="+mj-lt"/>
              </a:rPr>
              <a:t>Deploy HL7toFHIR Conversion Workflow in Microsoft Health reference architecture</a:t>
            </a:r>
          </a:p>
          <a:p>
            <a:pPr marL="800100" lvl="1" indent="-342900">
              <a:lnSpc>
                <a:spcPct val="90000"/>
              </a:lnSpc>
              <a:spcAft>
                <a:spcPts val="600"/>
              </a:spcAft>
              <a:buFont typeface="Arial" panose="020B0604020202020204" pitchFamily="34" charset="0"/>
              <a:buChar char="•"/>
            </a:pPr>
            <a:r>
              <a:rPr lang="en-US" sz="2350" dirty="0">
                <a:latin typeface="+mj-lt"/>
              </a:rPr>
              <a:t>FHIR Event Processor to publish medical events to event hub</a:t>
            </a:r>
          </a:p>
          <a:p>
            <a:pPr marL="800100" lvl="1" indent="-342900">
              <a:lnSpc>
                <a:spcPct val="90000"/>
              </a:lnSpc>
              <a:spcAft>
                <a:spcPts val="600"/>
              </a:spcAft>
              <a:buFont typeface="Arial" panose="020B0604020202020204" pitchFamily="34" charset="0"/>
              <a:buChar char="•"/>
            </a:pPr>
            <a:r>
              <a:rPr lang="en-US" sz="2350" dirty="0">
                <a:latin typeface="+mj-lt"/>
              </a:rPr>
              <a:t>Logic App workflow to convert and load C-CDA to FHIR Bundles to FHIR Server</a:t>
            </a:r>
          </a:p>
        </p:txBody>
      </p:sp>
      <p:pic>
        <p:nvPicPr>
          <p:cNvPr id="10" name="Picture 9" descr="Diagram&#10;&#10;Description automatically generated">
            <a:extLst>
              <a:ext uri="{FF2B5EF4-FFF2-40B4-BE49-F238E27FC236}">
                <a16:creationId xmlns:a16="http://schemas.microsoft.com/office/drawing/2014/main" id="{D37953D2-FFC8-446D-BFBA-838040C26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404" y="3625702"/>
            <a:ext cx="8280544" cy="3014331"/>
          </a:xfrm>
          <a:prstGeom prst="rect">
            <a:avLst/>
          </a:prstGeom>
        </p:spPr>
      </p:pic>
    </p:spTree>
    <p:extLst>
      <p:ext uri="{BB962C8B-B14F-4D97-AF65-F5344CB8AC3E}">
        <p14:creationId xmlns:p14="http://schemas.microsoft.com/office/powerpoint/2010/main" val="418365741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1139" y="1691640"/>
            <a:ext cx="11653523" cy="1633011"/>
          </a:xfrm>
        </p:spPr>
        <p:txBody>
          <a:bodyPr/>
          <a:lstStyle/>
          <a:p>
            <a:pPr marL="342900" indent="-342900">
              <a:buFont typeface="Arial" panose="020B0604020202020204" pitchFamily="34" charset="0"/>
              <a:buChar char="•"/>
            </a:pPr>
            <a:r>
              <a:rPr lang="en-US" b="0" i="0" dirty="0">
                <a:solidFill>
                  <a:srgbClr val="24292E"/>
                </a:solidFill>
                <a:effectLst/>
              </a:rPr>
              <a:t>Use HL7toFHIR Conversion pipeline infrastructure in Health Architectures</a:t>
            </a:r>
          </a:p>
          <a:p>
            <a:pPr marL="342900" indent="-342900">
              <a:buFont typeface="Arial" panose="020B0604020202020204" pitchFamily="34" charset="0"/>
              <a:buChar char="•"/>
            </a:pPr>
            <a:r>
              <a:rPr lang="en-US" b="0" i="0" dirty="0">
                <a:solidFill>
                  <a:srgbClr val="24292E"/>
                </a:solidFill>
                <a:effectLst/>
              </a:rPr>
              <a:t>Add a new Logic App based </a:t>
            </a:r>
            <a:r>
              <a:rPr lang="en-US" b="0" i="0" dirty="0">
                <a:solidFill>
                  <a:srgbClr val="24292E"/>
                </a:solidFill>
                <a:effectLst/>
                <a:latin typeface="Segoe UI Semibold" panose="020B0702040204020203" pitchFamily="34" charset="0"/>
                <a:cs typeface="Segoe UI Semibold" panose="020B0702040204020203" pitchFamily="34" charset="0"/>
              </a:rPr>
              <a:t>workflow to perform the C-CDA-to-FHIR conversion</a:t>
            </a:r>
          </a:p>
          <a:p>
            <a:pPr marL="342900" indent="-342900">
              <a:buFont typeface="Arial" panose="020B0604020202020204" pitchFamily="34" charset="0"/>
              <a:buChar char="•"/>
            </a:pPr>
            <a:r>
              <a:rPr lang="en-US" b="0" i="0" dirty="0">
                <a:solidFill>
                  <a:srgbClr val="24292E"/>
                </a:solidFill>
                <a:effectLst/>
              </a:rPr>
              <a:t>Generate simulated patient data in C-CDA format using </a:t>
            </a:r>
            <a:r>
              <a:rPr lang="en-US" b="1" i="0" u="sng" dirty="0">
                <a:solidFill>
                  <a:srgbClr val="24292E"/>
                </a:solidFill>
                <a:effectLst/>
                <a:hlinkClick r:id="rId3"/>
              </a:rPr>
              <a:t>SyntheaTM Patient Generator</a:t>
            </a:r>
            <a:endParaRPr lang="en-US" b="1" i="0" u="sng" dirty="0">
              <a:solidFill>
                <a:srgbClr val="24292E"/>
              </a:solidFill>
              <a:effectLst/>
            </a:endParaRPr>
          </a:p>
          <a:p>
            <a:pPr marL="342900" indent="-342900">
              <a:buFont typeface="Arial" panose="020B0604020202020204" pitchFamily="34" charset="0"/>
              <a:buChar char="•"/>
            </a:pPr>
            <a:r>
              <a:rPr lang="en-US" dirty="0"/>
              <a:t>Ingest and load converted clinical data in FHIR Bundles</a:t>
            </a:r>
          </a:p>
        </p:txBody>
      </p:sp>
      <p:sp>
        <p:nvSpPr>
          <p:cNvPr id="3" name="Title 2"/>
          <p:cNvSpPr>
            <a:spLocks noGrp="1"/>
          </p:cNvSpPr>
          <p:nvPr>
            <p:ph type="title"/>
          </p:nvPr>
        </p:nvSpPr>
        <p:spPr>
          <a:xfrm>
            <a:off x="455994" y="556381"/>
            <a:ext cx="11736006" cy="1132853"/>
          </a:xfrm>
        </p:spPr>
        <p:txBody>
          <a:bodyPr/>
          <a:lstStyle/>
          <a:p>
            <a:r>
              <a:rPr lang="en-US" dirty="0"/>
              <a:t>Challenge #3</a:t>
            </a:r>
            <a:br>
              <a:rPr lang="en-US" dirty="0"/>
            </a:br>
            <a:r>
              <a:rPr lang="en-US" sz="3600" dirty="0">
                <a:solidFill>
                  <a:srgbClr val="0078D7"/>
                </a:solidFill>
              </a:rPr>
              <a:t>Extract, transform and load C-CDA synthetic medical data</a:t>
            </a:r>
            <a:endParaRPr lang="en-US" dirty="0">
              <a:solidFill>
                <a:srgbClr val="0078D7"/>
              </a:solidFill>
            </a:endParaRPr>
          </a:p>
        </p:txBody>
      </p:sp>
      <p:pic>
        <p:nvPicPr>
          <p:cNvPr id="7" name="Picture 6" descr="Diagram&#10;&#10;Description automatically generated">
            <a:extLst>
              <a:ext uri="{FF2B5EF4-FFF2-40B4-BE49-F238E27FC236}">
                <a16:creationId xmlns:a16="http://schemas.microsoft.com/office/drawing/2014/main" id="{887474C0-639E-4297-A13C-3DF961590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948" y="3423683"/>
            <a:ext cx="5380801" cy="3336483"/>
          </a:xfrm>
          <a:prstGeom prst="rect">
            <a:avLst/>
          </a:prstGeom>
        </p:spPr>
      </p:pic>
    </p:spTree>
    <p:extLst>
      <p:ext uri="{BB962C8B-B14F-4D97-AF65-F5344CB8AC3E}">
        <p14:creationId xmlns:p14="http://schemas.microsoft.com/office/powerpoint/2010/main" val="14123458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18E2F-6334-7343-A894-CEE3F7BF8550}"/>
              </a:ext>
            </a:extLst>
          </p:cNvPr>
          <p:cNvSpPr>
            <a:spLocks noGrp="1"/>
          </p:cNvSpPr>
          <p:nvPr>
            <p:ph type="title"/>
          </p:nvPr>
        </p:nvSpPr>
        <p:spPr>
          <a:xfrm>
            <a:off x="406789" y="3029995"/>
            <a:ext cx="10551420" cy="1793104"/>
          </a:xfrm>
        </p:spPr>
        <p:txBody>
          <a:bodyPr/>
          <a:lstStyle/>
          <a:p>
            <a:r>
              <a:rPr lang="en-US" dirty="0"/>
              <a:t>Enabling Healthcare Solutions in Azure</a:t>
            </a:r>
          </a:p>
        </p:txBody>
      </p:sp>
      <p:sp>
        <p:nvSpPr>
          <p:cNvPr id="4" name="Text Placeholder 3">
            <a:extLst>
              <a:ext uri="{FF2B5EF4-FFF2-40B4-BE49-F238E27FC236}">
                <a16:creationId xmlns:a16="http://schemas.microsoft.com/office/drawing/2014/main" id="{56017264-8F93-1F45-A4CB-F58314207173}"/>
              </a:ext>
            </a:extLst>
          </p:cNvPr>
          <p:cNvSpPr>
            <a:spLocks noGrp="1"/>
          </p:cNvSpPr>
          <p:nvPr>
            <p:ph type="body" sz="quarter" idx="15"/>
          </p:nvPr>
        </p:nvSpPr>
        <p:spPr>
          <a:xfrm>
            <a:off x="406789" y="4844950"/>
            <a:ext cx="9602819" cy="456279"/>
          </a:xfrm>
        </p:spPr>
        <p:txBody>
          <a:bodyPr vert="horz" wrap="square" lIns="0" tIns="91440" rIns="146304" bIns="91440" rtlCol="0" anchor="t">
            <a:spAutoFit/>
          </a:bodyPr>
          <a:lstStyle/>
          <a:p>
            <a:endParaRPr lang="en-US" sz="1750">
              <a:solidFill>
                <a:schemeClr val="accent2"/>
              </a:solidFill>
              <a:latin typeface="+mn-lt"/>
              <a:cs typeface="Segoe UI"/>
            </a:endParaRPr>
          </a:p>
        </p:txBody>
      </p:sp>
    </p:spTree>
    <p:extLst>
      <p:ext uri="{BB962C8B-B14F-4D97-AF65-F5344CB8AC3E}">
        <p14:creationId xmlns:p14="http://schemas.microsoft.com/office/powerpoint/2010/main" val="217975635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Challenge #4</a:t>
            </a:r>
            <a:br>
              <a:rPr lang="en-US" dirty="0"/>
            </a:br>
            <a:r>
              <a:rPr lang="en-US" sz="3600" dirty="0">
                <a:solidFill>
                  <a:srgbClr val="0078D7"/>
                </a:solidFill>
              </a:rPr>
              <a:t>Connect to FHIR Server and read FHIR data through a JavaScript app</a:t>
            </a:r>
            <a:endParaRPr lang="en-US" dirty="0">
              <a:solidFill>
                <a:srgbClr val="0078D7"/>
              </a:solidFill>
            </a:endParaRPr>
          </a:p>
        </p:txBody>
      </p:sp>
      <p:sp>
        <p:nvSpPr>
          <p:cNvPr id="7" name="TextBox 6">
            <a:extLst>
              <a:ext uri="{FF2B5EF4-FFF2-40B4-BE49-F238E27FC236}">
                <a16:creationId xmlns:a16="http://schemas.microsoft.com/office/drawing/2014/main" id="{59B64FF2-84D9-4369-94EC-C86BD2C04938}"/>
              </a:ext>
            </a:extLst>
          </p:cNvPr>
          <p:cNvSpPr txBox="1"/>
          <p:nvPr/>
        </p:nvSpPr>
        <p:spPr>
          <a:xfrm>
            <a:off x="265176" y="2079729"/>
            <a:ext cx="11364447" cy="1751249"/>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350" dirty="0">
                <a:gradFill>
                  <a:gsLst>
                    <a:gs pos="2917">
                      <a:schemeClr val="tx1"/>
                    </a:gs>
                    <a:gs pos="30000">
                      <a:schemeClr val="tx1"/>
                    </a:gs>
                  </a:gsLst>
                  <a:lin ang="5400000" scaled="0"/>
                </a:gradFill>
                <a:latin typeface="+mj-lt"/>
              </a:rPr>
              <a:t>Create a new Azure Web App to host JavaScript app</a:t>
            </a:r>
          </a:p>
          <a:p>
            <a:pPr marL="342900" indent="-342900">
              <a:lnSpc>
                <a:spcPct val="90000"/>
              </a:lnSpc>
              <a:spcAft>
                <a:spcPts val="600"/>
              </a:spcAft>
              <a:buFont typeface="Arial" panose="020B0604020202020204" pitchFamily="34" charset="0"/>
              <a:buChar char="•"/>
            </a:pPr>
            <a:r>
              <a:rPr lang="en-US" sz="2350" dirty="0">
                <a:gradFill>
                  <a:gsLst>
                    <a:gs pos="2917">
                      <a:schemeClr val="tx1"/>
                    </a:gs>
                    <a:gs pos="30000">
                      <a:schemeClr val="tx1"/>
                    </a:gs>
                  </a:gsLst>
                  <a:lin ang="5400000" scaled="0"/>
                </a:gradFill>
                <a:latin typeface="+mj-lt"/>
              </a:rPr>
              <a:t>Register a public client app in Azure AD to enable JavaScript app to access FHIR Server</a:t>
            </a:r>
            <a:endParaRPr lang="en-US" sz="2350" dirty="0">
              <a:latin typeface="+mj-lt"/>
            </a:endParaRPr>
          </a:p>
          <a:p>
            <a:pPr marL="342900" indent="-342900">
              <a:lnSpc>
                <a:spcPct val="90000"/>
              </a:lnSpc>
              <a:spcAft>
                <a:spcPts val="600"/>
              </a:spcAft>
              <a:buFont typeface="Arial" panose="020B0604020202020204" pitchFamily="34" charset="0"/>
              <a:buChar char="•"/>
            </a:pPr>
            <a:r>
              <a:rPr lang="en-US" sz="2350" dirty="0">
                <a:latin typeface="+mj-lt"/>
              </a:rPr>
              <a:t>Write a JavaScript app to connect and read FHIR patient data</a:t>
            </a:r>
          </a:p>
        </p:txBody>
      </p:sp>
      <p:pic>
        <p:nvPicPr>
          <p:cNvPr id="4" name="Picture 3" descr="Diagram, company name&#10;&#10;Description automatically generated">
            <a:extLst>
              <a:ext uri="{FF2B5EF4-FFF2-40B4-BE49-F238E27FC236}">
                <a16:creationId xmlns:a16="http://schemas.microsoft.com/office/drawing/2014/main" id="{C6E4DB36-3C9B-4105-B877-D6AFA7552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670" y="3886200"/>
            <a:ext cx="4159190" cy="2348249"/>
          </a:xfrm>
          <a:prstGeom prst="rect">
            <a:avLst/>
          </a:prstGeom>
        </p:spPr>
      </p:pic>
    </p:spTree>
    <p:extLst>
      <p:ext uri="{BB962C8B-B14F-4D97-AF65-F5344CB8AC3E}">
        <p14:creationId xmlns:p14="http://schemas.microsoft.com/office/powerpoint/2010/main" val="276042957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Challenge #5</a:t>
            </a:r>
            <a:br>
              <a:rPr lang="en-US" dirty="0"/>
            </a:br>
            <a:r>
              <a:rPr lang="en-US" sz="3600" dirty="0">
                <a:solidFill>
                  <a:srgbClr val="0078D7"/>
                </a:solidFill>
              </a:rPr>
              <a:t>Explore FHIR medical records through FHIR Dashboard and SMART on FHIR apps</a:t>
            </a:r>
            <a:endParaRPr lang="en-US" dirty="0">
              <a:solidFill>
                <a:srgbClr val="0078D7"/>
              </a:solidFill>
            </a:endParaRPr>
          </a:p>
        </p:txBody>
      </p:sp>
      <p:sp>
        <p:nvSpPr>
          <p:cNvPr id="7" name="TextBox 6">
            <a:extLst>
              <a:ext uri="{FF2B5EF4-FFF2-40B4-BE49-F238E27FC236}">
                <a16:creationId xmlns:a16="http://schemas.microsoft.com/office/drawing/2014/main" id="{C28D8B9D-C2B8-49EC-A24E-A946589255EC}"/>
              </a:ext>
            </a:extLst>
          </p:cNvPr>
          <p:cNvSpPr txBox="1"/>
          <p:nvPr/>
        </p:nvSpPr>
        <p:spPr>
          <a:xfrm>
            <a:off x="265176" y="1920240"/>
            <a:ext cx="11364447" cy="1023357"/>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350" dirty="0">
                <a:gradFill>
                  <a:gsLst>
                    <a:gs pos="2917">
                      <a:schemeClr val="tx1"/>
                    </a:gs>
                    <a:gs pos="30000">
                      <a:schemeClr val="tx1"/>
                    </a:gs>
                  </a:gsLst>
                  <a:lin ang="5400000" scaled="0"/>
                </a:gradFill>
                <a:latin typeface="+mj-lt"/>
              </a:rPr>
              <a:t>FHIR Dashboard app to explore FHIR Bundles</a:t>
            </a:r>
          </a:p>
          <a:p>
            <a:pPr marL="342900" indent="-342900">
              <a:lnSpc>
                <a:spcPct val="90000"/>
              </a:lnSpc>
              <a:spcAft>
                <a:spcPts val="600"/>
              </a:spcAft>
              <a:buFont typeface="Arial" panose="020B0604020202020204" pitchFamily="34" charset="0"/>
              <a:buChar char="•"/>
            </a:pPr>
            <a:r>
              <a:rPr lang="en-US" sz="2350" dirty="0">
                <a:gradFill>
                  <a:gsLst>
                    <a:gs pos="2917">
                      <a:schemeClr val="tx1"/>
                    </a:gs>
                    <a:gs pos="30000">
                      <a:schemeClr val="tx1"/>
                    </a:gs>
                  </a:gsLst>
                  <a:lin ang="5400000" scaled="0"/>
                </a:gradFill>
                <a:latin typeface="+mj-lt"/>
              </a:rPr>
              <a:t>SMART on FHIR Apps to explore Growth Chart and Medications</a:t>
            </a:r>
            <a:endParaRPr lang="en-US" sz="2350" dirty="0">
              <a:latin typeface="+mj-lt"/>
            </a:endParaRPr>
          </a:p>
        </p:txBody>
      </p:sp>
      <p:pic>
        <p:nvPicPr>
          <p:cNvPr id="4" name="Picture 3" descr="Diagram&#10;&#10;Description automatically generated">
            <a:extLst>
              <a:ext uri="{FF2B5EF4-FFF2-40B4-BE49-F238E27FC236}">
                <a16:creationId xmlns:a16="http://schemas.microsoft.com/office/drawing/2014/main" id="{7896DA6E-9028-45E0-85CE-36A4D15C4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466" y="2931201"/>
            <a:ext cx="4367269" cy="3676824"/>
          </a:xfrm>
          <a:prstGeom prst="rect">
            <a:avLst/>
          </a:prstGeom>
        </p:spPr>
      </p:pic>
    </p:spTree>
    <p:extLst>
      <p:ext uri="{BB962C8B-B14F-4D97-AF65-F5344CB8AC3E}">
        <p14:creationId xmlns:p14="http://schemas.microsoft.com/office/powerpoint/2010/main" val="324559580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Challenge #6</a:t>
            </a:r>
            <a:br>
              <a:rPr lang="en-US" dirty="0"/>
            </a:br>
            <a:r>
              <a:rPr lang="en-US" sz="3600" b="1" dirty="0">
                <a:solidFill>
                  <a:srgbClr val="0078D7"/>
                </a:solidFill>
                <a:effectLst/>
                <a:latin typeface="Segoe UI Semibold" panose="020B0702040204020203" pitchFamily="34" charset="0"/>
                <a:cs typeface="Segoe UI Semibold" panose="020B0702040204020203" pitchFamily="34" charset="0"/>
              </a:rPr>
              <a:t>Create a new Single Page App (SPA) for patient search</a:t>
            </a:r>
            <a:endParaRPr lang="en-US" dirty="0">
              <a:solidFill>
                <a:srgbClr val="0078D7"/>
              </a:solidFill>
            </a:endParaRPr>
          </a:p>
        </p:txBody>
      </p:sp>
      <p:sp>
        <p:nvSpPr>
          <p:cNvPr id="7" name="TextBox 6">
            <a:extLst>
              <a:ext uri="{FF2B5EF4-FFF2-40B4-BE49-F238E27FC236}">
                <a16:creationId xmlns:a16="http://schemas.microsoft.com/office/drawing/2014/main" id="{59B64FF2-84D9-4369-94EC-C86BD2C04938}"/>
              </a:ext>
            </a:extLst>
          </p:cNvPr>
          <p:cNvSpPr txBox="1"/>
          <p:nvPr/>
        </p:nvSpPr>
        <p:spPr>
          <a:xfrm>
            <a:off x="265176" y="1595947"/>
            <a:ext cx="11364447" cy="2826928"/>
          </a:xfrm>
          <a:prstGeom prst="rect">
            <a:avLst/>
          </a:prstGeom>
          <a:noFill/>
        </p:spPr>
        <p:txBody>
          <a:bodyPr wrap="square" lIns="182880" tIns="146304" rIns="182880" bIns="146304" rtlCol="0">
            <a:spAutoFit/>
          </a:bodyPr>
          <a:lstStyle/>
          <a:p>
            <a:pPr marL="342900" indent="-342900">
              <a:buFont typeface="Arial" panose="020B0604020202020204" pitchFamily="34" charset="0"/>
              <a:buChar char="•"/>
            </a:pPr>
            <a:r>
              <a:rPr lang="en-US" sz="2350" b="0" dirty="0">
                <a:effectLst/>
                <a:latin typeface="Segoe UI Semibold" panose="020B0702040204020203" pitchFamily="34" charset="0"/>
                <a:cs typeface="Segoe UI Semibold" panose="020B0702040204020203" pitchFamily="34" charset="0"/>
              </a:rPr>
              <a:t>Create a new JavaScript SPA app</a:t>
            </a:r>
          </a:p>
          <a:p>
            <a:pPr marL="342900" indent="-342900">
              <a:buFont typeface="Arial" panose="020B0604020202020204" pitchFamily="34" charset="0"/>
              <a:buChar char="•"/>
            </a:pPr>
            <a:r>
              <a:rPr lang="en-US" sz="2350" b="0" dirty="0">
                <a:effectLst/>
                <a:latin typeface="Segoe UI Semibold" panose="020B0702040204020203" pitchFamily="34" charset="0"/>
                <a:cs typeface="Segoe UI Semibold" panose="020B0702040204020203" pitchFamily="34" charset="0"/>
              </a:rPr>
              <a:t>Integrate and configure the Microsoft Authentication Library (MSAL) with your JavaScript SPA app to fetch data from protected FHIR web API.</a:t>
            </a:r>
          </a:p>
          <a:p>
            <a:pPr marL="342900" indent="-342900">
              <a:buFont typeface="Arial" panose="020B0604020202020204" pitchFamily="34" charset="0"/>
              <a:buChar char="•"/>
            </a:pPr>
            <a:r>
              <a:rPr lang="en-US" sz="2350" b="0" dirty="0">
                <a:effectLst/>
                <a:latin typeface="Segoe UI Semibold" panose="020B0702040204020203" pitchFamily="34" charset="0"/>
                <a:cs typeface="Segoe UI Semibold" panose="020B0702040204020203" pitchFamily="34" charset="0"/>
              </a:rPr>
              <a:t>Create a patient lookup by Given or Family name in JavaScript SPA app.</a:t>
            </a:r>
          </a:p>
          <a:p>
            <a:pPr marL="342900" indent="-342900">
              <a:buFont typeface="Arial" panose="020B0604020202020204" pitchFamily="34" charset="0"/>
              <a:buChar char="•"/>
            </a:pPr>
            <a:r>
              <a:rPr lang="en-US" sz="2350" dirty="0">
                <a:latin typeface="Segoe UI Semibold" panose="020B0702040204020203" pitchFamily="34" charset="0"/>
                <a:cs typeface="Segoe UI Semibold" panose="020B0702040204020203" pitchFamily="34" charset="0"/>
              </a:rPr>
              <a:t>Build and run JavaScript SPA app (local and Azure)</a:t>
            </a:r>
          </a:p>
          <a:p>
            <a:pPr marL="342900" indent="-342900">
              <a:buFont typeface="Arial" panose="020B0604020202020204" pitchFamily="34" charset="0"/>
              <a:buChar char="•"/>
            </a:pPr>
            <a:r>
              <a:rPr lang="en-US" sz="2350" b="0" dirty="0">
                <a:effectLst/>
                <a:latin typeface="Segoe UI Semibold" panose="020B0702040204020203" pitchFamily="34" charset="0"/>
                <a:cs typeface="Segoe UI Semibold" panose="020B0702040204020203" pitchFamily="34" charset="0"/>
              </a:rPr>
              <a:t>Register Patient Search app website URI in App Registration (local and Azure)</a:t>
            </a:r>
          </a:p>
          <a:p>
            <a:pPr marL="342900" indent="-342900">
              <a:buFont typeface="Arial" panose="020B0604020202020204" pitchFamily="34" charset="0"/>
              <a:buChar char="•"/>
            </a:pPr>
            <a:r>
              <a:rPr lang="en-US" sz="2350" dirty="0">
                <a:latin typeface="Segoe UI Semibold" panose="020B0702040204020203" pitchFamily="34" charset="0"/>
                <a:cs typeface="Segoe UI Semibold" panose="020B0702040204020203" pitchFamily="34" charset="0"/>
              </a:rPr>
              <a:t>Test Patient Lookup in Patient Search app website</a:t>
            </a:r>
            <a:endParaRPr lang="en-US" sz="2350" b="0" dirty="0">
              <a:effectLst/>
              <a:latin typeface="Segoe UI Semibold" panose="020B0702040204020203" pitchFamily="34" charset="0"/>
              <a:cs typeface="Segoe UI Semibold" panose="020B0702040204020203" pitchFamily="34" charset="0"/>
            </a:endParaRPr>
          </a:p>
        </p:txBody>
      </p:sp>
      <p:pic>
        <p:nvPicPr>
          <p:cNvPr id="4" name="Picture 3" descr="Diagram, company name&#10;&#10;Description automatically generated">
            <a:extLst>
              <a:ext uri="{FF2B5EF4-FFF2-40B4-BE49-F238E27FC236}">
                <a16:creationId xmlns:a16="http://schemas.microsoft.com/office/drawing/2014/main" id="{DDA9CB18-6F1A-431F-B2CE-3A6926FBD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033" y="4274288"/>
            <a:ext cx="3957472" cy="2300402"/>
          </a:xfrm>
          <a:prstGeom prst="rect">
            <a:avLst/>
          </a:prstGeom>
        </p:spPr>
      </p:pic>
    </p:spTree>
    <p:extLst>
      <p:ext uri="{BB962C8B-B14F-4D97-AF65-F5344CB8AC3E}">
        <p14:creationId xmlns:p14="http://schemas.microsoft.com/office/powerpoint/2010/main" val="8520531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994" y="556381"/>
            <a:ext cx="11255769" cy="813819"/>
          </a:xfrm>
        </p:spPr>
        <p:txBody>
          <a:bodyPr/>
          <a:lstStyle/>
          <a:p>
            <a:r>
              <a:rPr lang="en-US" dirty="0"/>
              <a:t>Challenge #7</a:t>
            </a:r>
            <a:br>
              <a:rPr lang="en-US" dirty="0"/>
            </a:br>
            <a:r>
              <a:rPr lang="en-US" sz="3600" b="1" dirty="0">
                <a:solidFill>
                  <a:srgbClr val="0078D7"/>
                </a:solidFill>
                <a:effectLst/>
                <a:latin typeface="Segoe UI Semibold" panose="020B0702040204020203" pitchFamily="34" charset="0"/>
                <a:cs typeface="Segoe UI Semibold" panose="020B0702040204020203" pitchFamily="34" charset="0"/>
              </a:rPr>
              <a:t>Bulk export, anonymize and store FHIR data into Data Lake</a:t>
            </a:r>
            <a:endParaRPr lang="en-US" dirty="0">
              <a:solidFill>
                <a:srgbClr val="0078D7"/>
              </a:solidFill>
            </a:endParaRPr>
          </a:p>
        </p:txBody>
      </p:sp>
      <p:sp>
        <p:nvSpPr>
          <p:cNvPr id="7" name="TextBox 6">
            <a:extLst>
              <a:ext uri="{FF2B5EF4-FFF2-40B4-BE49-F238E27FC236}">
                <a16:creationId xmlns:a16="http://schemas.microsoft.com/office/drawing/2014/main" id="{59B64FF2-84D9-4369-94EC-C86BD2C04938}"/>
              </a:ext>
            </a:extLst>
          </p:cNvPr>
          <p:cNvSpPr txBox="1"/>
          <p:nvPr/>
        </p:nvSpPr>
        <p:spPr>
          <a:xfrm>
            <a:off x="222646" y="1962770"/>
            <a:ext cx="11829359" cy="1742015"/>
          </a:xfrm>
          <a:prstGeom prst="rect">
            <a:avLst/>
          </a:prstGeom>
          <a:noFill/>
        </p:spPr>
        <p:txBody>
          <a:bodyPr wrap="square" lIns="182880" tIns="146304" rIns="182880" bIns="146304" rtlCol="0">
            <a:spAutoFit/>
          </a:bodyPr>
          <a:lstStyle/>
          <a:p>
            <a:pPr marL="342900" indent="-342900">
              <a:buFont typeface="Arial" panose="020B0604020202020204" pitchFamily="34" charset="0"/>
              <a:buChar char="•"/>
            </a:pPr>
            <a:r>
              <a:rPr lang="en-US" sz="2350" b="0" dirty="0">
                <a:effectLst/>
                <a:latin typeface="Segoe UI Semibold" panose="020B0702040204020203" pitchFamily="34" charset="0"/>
                <a:cs typeface="Segoe UI Semibold" panose="020B0702040204020203" pitchFamily="34" charset="0"/>
              </a:rPr>
              <a:t>Bulk Export FHIR data from FHIR Server into Blob Storage usin</a:t>
            </a:r>
            <a:r>
              <a:rPr lang="en-US" sz="2350" dirty="0">
                <a:latin typeface="Segoe UI Semibold" panose="020B0702040204020203" pitchFamily="34" charset="0"/>
                <a:cs typeface="Segoe UI Semibold" panose="020B0702040204020203" pitchFamily="34" charset="0"/>
              </a:rPr>
              <a:t>g Logic App</a:t>
            </a:r>
          </a:p>
          <a:p>
            <a:pPr marL="342900" indent="-342900">
              <a:buFont typeface="Arial" panose="020B0604020202020204" pitchFamily="34" charset="0"/>
              <a:buChar char="•"/>
            </a:pPr>
            <a:r>
              <a:rPr lang="en-US" sz="2350" b="0" dirty="0">
                <a:effectLst/>
                <a:latin typeface="Segoe UI Semibold" panose="020B0702040204020203" pitchFamily="34" charset="0"/>
                <a:cs typeface="Segoe UI Semibold" panose="020B0702040204020203" pitchFamily="34" charset="0"/>
              </a:rPr>
              <a:t>Use Data Factory to call Azure Batch to Anonymize FHIR data, configure as needed</a:t>
            </a:r>
          </a:p>
          <a:p>
            <a:pPr marL="342900" indent="-342900">
              <a:buFont typeface="Arial" panose="020B0604020202020204" pitchFamily="34" charset="0"/>
              <a:buChar char="•"/>
            </a:pPr>
            <a:r>
              <a:rPr lang="en-US" sz="2350" dirty="0">
                <a:latin typeface="Segoe UI Semibold" panose="020B0702040204020203" pitchFamily="34" charset="0"/>
                <a:cs typeface="Segoe UI Semibold" panose="020B0702040204020203" pitchFamily="34" charset="0"/>
              </a:rPr>
              <a:t>Store the Anonymized FHIR data into Azure Data Lake Gen2 for post-processing</a:t>
            </a:r>
            <a:endParaRPr lang="en-US" sz="2350" b="0" dirty="0">
              <a:effectLst/>
              <a:latin typeface="Segoe UI Semibold" panose="020B0702040204020203" pitchFamily="34" charset="0"/>
              <a:cs typeface="Segoe UI Semibold" panose="020B0702040204020203" pitchFamily="34" charset="0"/>
            </a:endParaRPr>
          </a:p>
        </p:txBody>
      </p:sp>
      <p:pic>
        <p:nvPicPr>
          <p:cNvPr id="5" name="Picture 4" descr="Graphical user interface, diagram&#10;&#10;Description automatically generated">
            <a:extLst>
              <a:ext uri="{FF2B5EF4-FFF2-40B4-BE49-F238E27FC236}">
                <a16:creationId xmlns:a16="http://schemas.microsoft.com/office/drawing/2014/main" id="{70AFE848-630E-4714-8174-BDE6BB6FD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588" y="3738383"/>
            <a:ext cx="6845142" cy="3119617"/>
          </a:xfrm>
          <a:prstGeom prst="rect">
            <a:avLst/>
          </a:prstGeom>
        </p:spPr>
      </p:pic>
    </p:spTree>
    <p:extLst>
      <p:ext uri="{BB962C8B-B14F-4D97-AF65-F5344CB8AC3E}">
        <p14:creationId xmlns:p14="http://schemas.microsoft.com/office/powerpoint/2010/main" val="220875653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994" y="556381"/>
            <a:ext cx="11255769" cy="813819"/>
          </a:xfrm>
        </p:spPr>
        <p:txBody>
          <a:bodyPr/>
          <a:lstStyle/>
          <a:p>
            <a:r>
              <a:rPr lang="en-US" dirty="0"/>
              <a:t>Challenge #8</a:t>
            </a:r>
            <a:br>
              <a:rPr lang="en-US" dirty="0"/>
            </a:br>
            <a:r>
              <a:rPr lang="en-US" sz="3600" b="1" dirty="0">
                <a:solidFill>
                  <a:srgbClr val="0078D7"/>
                </a:solidFill>
                <a:effectLst/>
                <a:latin typeface="Segoe UI Semibold" panose="020B0702040204020203" pitchFamily="34" charset="0"/>
                <a:cs typeface="Segoe UI Semibold" panose="020B0702040204020203" pitchFamily="34" charset="0"/>
              </a:rPr>
              <a:t>Stream IoMT Device data into FHIR from IoT Central</a:t>
            </a:r>
            <a:endParaRPr lang="en-US" dirty="0">
              <a:solidFill>
                <a:srgbClr val="0078D7"/>
              </a:solidFill>
            </a:endParaRPr>
          </a:p>
        </p:txBody>
      </p:sp>
      <p:sp>
        <p:nvSpPr>
          <p:cNvPr id="7" name="TextBox 6">
            <a:extLst>
              <a:ext uri="{FF2B5EF4-FFF2-40B4-BE49-F238E27FC236}">
                <a16:creationId xmlns:a16="http://schemas.microsoft.com/office/drawing/2014/main" id="{59B64FF2-84D9-4369-94EC-C86BD2C04938}"/>
              </a:ext>
            </a:extLst>
          </p:cNvPr>
          <p:cNvSpPr txBox="1"/>
          <p:nvPr/>
        </p:nvSpPr>
        <p:spPr>
          <a:xfrm>
            <a:off x="265176" y="1595947"/>
            <a:ext cx="11364447" cy="1380378"/>
          </a:xfrm>
          <a:prstGeom prst="rect">
            <a:avLst/>
          </a:prstGeom>
          <a:noFill/>
        </p:spPr>
        <p:txBody>
          <a:bodyPr wrap="square" lIns="182880" tIns="146304" rIns="182880" bIns="146304" rtlCol="0">
            <a:spAutoFit/>
          </a:bodyPr>
          <a:lstStyle/>
          <a:p>
            <a:pPr marL="342900" indent="-342900">
              <a:buFont typeface="Arial" panose="020B0604020202020204" pitchFamily="34" charset="0"/>
              <a:buChar char="•"/>
            </a:pPr>
            <a:r>
              <a:rPr lang="en-US" sz="2350" b="0" dirty="0">
                <a:effectLst/>
                <a:latin typeface="Segoe UI Semibold" panose="020B0702040204020203" pitchFamily="34" charset="0"/>
                <a:cs typeface="Segoe UI Semibold" panose="020B0702040204020203" pitchFamily="34" charset="0"/>
              </a:rPr>
              <a:t>Create a Continuous Remote Monitoring Healthcare app in IoT Central</a:t>
            </a:r>
          </a:p>
          <a:p>
            <a:pPr marL="342900" indent="-342900">
              <a:buFont typeface="Arial" panose="020B0604020202020204" pitchFamily="34" charset="0"/>
              <a:buChar char="•"/>
            </a:pPr>
            <a:r>
              <a:rPr lang="en-US" sz="2350" dirty="0">
                <a:latin typeface="Segoe UI Semibold" panose="020B0702040204020203" pitchFamily="34" charset="0"/>
                <a:cs typeface="Segoe UI Semibold" panose="020B0702040204020203" pitchFamily="34" charset="0"/>
              </a:rPr>
              <a:t>Set up Azure IoT Connector for FHIR in Azure API for FHIR</a:t>
            </a:r>
          </a:p>
          <a:p>
            <a:pPr marL="342900" indent="-342900">
              <a:buFont typeface="Arial" panose="020B0604020202020204" pitchFamily="34" charset="0"/>
              <a:buChar char="•"/>
            </a:pPr>
            <a:r>
              <a:rPr lang="en-US" sz="2350" b="0" dirty="0">
                <a:effectLst/>
                <a:latin typeface="Segoe UI Semibold" panose="020B0702040204020203" pitchFamily="34" charset="0"/>
                <a:cs typeface="Segoe UI Semibold" panose="020B0702040204020203" pitchFamily="34" charset="0"/>
              </a:rPr>
              <a:t>Setup Data Export from IoT Central to Azure API for FHIR</a:t>
            </a:r>
          </a:p>
        </p:txBody>
      </p:sp>
      <p:pic>
        <p:nvPicPr>
          <p:cNvPr id="4" name="Picture 3" descr="Diagram&#10;&#10;Description automatically generated with medium confidence">
            <a:extLst>
              <a:ext uri="{FF2B5EF4-FFF2-40B4-BE49-F238E27FC236}">
                <a16:creationId xmlns:a16="http://schemas.microsoft.com/office/drawing/2014/main" id="{013AEF65-FC89-4B36-ADCB-DC3A9924A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352" y="3189768"/>
            <a:ext cx="3683592" cy="3573868"/>
          </a:xfrm>
          <a:prstGeom prst="rect">
            <a:avLst/>
          </a:prstGeom>
        </p:spPr>
      </p:pic>
    </p:spTree>
    <p:extLst>
      <p:ext uri="{BB962C8B-B14F-4D97-AF65-F5344CB8AC3E}">
        <p14:creationId xmlns:p14="http://schemas.microsoft.com/office/powerpoint/2010/main" val="361029694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994" y="556381"/>
            <a:ext cx="11255769" cy="813819"/>
          </a:xfrm>
        </p:spPr>
        <p:txBody>
          <a:bodyPr/>
          <a:lstStyle/>
          <a:p>
            <a:r>
              <a:rPr lang="en-US" dirty="0"/>
              <a:t>Challenge #9</a:t>
            </a:r>
            <a:br>
              <a:rPr lang="en-US" dirty="0"/>
            </a:br>
            <a:r>
              <a:rPr lang="en-US" sz="3600" b="1" dirty="0">
                <a:solidFill>
                  <a:srgbClr val="0078D7"/>
                </a:solidFill>
                <a:effectLst/>
                <a:latin typeface="Segoe UI Semibold" panose="020B0702040204020203" pitchFamily="34" charset="0"/>
                <a:cs typeface="Segoe UI Semibold" panose="020B0702040204020203" pitchFamily="34" charset="0"/>
              </a:rPr>
              <a:t>Analyze and Visualize FHIR data using </a:t>
            </a:r>
            <a:r>
              <a:rPr lang="en-US" sz="3600" b="1" dirty="0" err="1">
                <a:solidFill>
                  <a:srgbClr val="0078D7"/>
                </a:solidFill>
                <a:effectLst/>
                <a:latin typeface="Segoe UI Semibold" panose="020B0702040204020203" pitchFamily="34" charset="0"/>
                <a:cs typeface="Segoe UI Semibold" panose="020B0702040204020203" pitchFamily="34" charset="0"/>
              </a:rPr>
              <a:t>PowerBI</a:t>
            </a:r>
            <a:endParaRPr lang="en-US" dirty="0">
              <a:solidFill>
                <a:srgbClr val="0078D7"/>
              </a:solidFill>
            </a:endParaRPr>
          </a:p>
        </p:txBody>
      </p:sp>
      <p:sp>
        <p:nvSpPr>
          <p:cNvPr id="7" name="TextBox 6">
            <a:extLst>
              <a:ext uri="{FF2B5EF4-FFF2-40B4-BE49-F238E27FC236}">
                <a16:creationId xmlns:a16="http://schemas.microsoft.com/office/drawing/2014/main" id="{59B64FF2-84D9-4369-94EC-C86BD2C04938}"/>
              </a:ext>
            </a:extLst>
          </p:cNvPr>
          <p:cNvSpPr txBox="1"/>
          <p:nvPr/>
        </p:nvSpPr>
        <p:spPr>
          <a:xfrm>
            <a:off x="265176" y="1595947"/>
            <a:ext cx="11364447" cy="2465290"/>
          </a:xfrm>
          <a:prstGeom prst="rect">
            <a:avLst/>
          </a:prstGeom>
          <a:noFill/>
        </p:spPr>
        <p:txBody>
          <a:bodyPr wrap="square" lIns="182880" tIns="146304" rIns="182880" bIns="146304" rtlCol="0">
            <a:spAutoFit/>
          </a:bodyPr>
          <a:lstStyle/>
          <a:p>
            <a:pPr marL="342900" indent="-342900">
              <a:buFont typeface="Arial" panose="020B0604020202020204" pitchFamily="34" charset="0"/>
              <a:buChar char="•"/>
            </a:pPr>
            <a:r>
              <a:rPr lang="en-US" sz="2350" b="0" dirty="0">
                <a:effectLst/>
                <a:latin typeface="Segoe UI Semibold" panose="020B0702040204020203" pitchFamily="34" charset="0"/>
                <a:cs typeface="Segoe UI Semibold" panose="020B0702040204020203" pitchFamily="34" charset="0"/>
              </a:rPr>
              <a:t>For departmental use, use Power Query Connector for FHIR from </a:t>
            </a:r>
            <a:r>
              <a:rPr lang="en-US" sz="2350" b="0" dirty="0" err="1">
                <a:effectLst/>
                <a:latin typeface="Segoe UI Semibold" panose="020B0702040204020203" pitchFamily="34" charset="0"/>
                <a:cs typeface="Segoe UI Semibold" panose="020B0702040204020203" pitchFamily="34" charset="0"/>
              </a:rPr>
              <a:t>PowerBI</a:t>
            </a:r>
            <a:endParaRPr lang="en-US" sz="2350" dirty="0">
              <a:latin typeface="Segoe UI Semibold" panose="020B0702040204020203" pitchFamily="34" charset="0"/>
              <a:cs typeface="Segoe UI Semibold" panose="020B0702040204020203" pitchFamily="34" charset="0"/>
            </a:endParaRPr>
          </a:p>
          <a:p>
            <a:pPr marL="342900" indent="-342900">
              <a:buFont typeface="Arial" panose="020B0604020202020204" pitchFamily="34" charset="0"/>
              <a:buChar char="•"/>
            </a:pPr>
            <a:r>
              <a:rPr lang="en-US" sz="2350" b="0" dirty="0">
                <a:effectLst/>
                <a:latin typeface="Segoe UI Semibold" panose="020B0702040204020203" pitchFamily="34" charset="0"/>
                <a:cs typeface="Segoe UI Semibold" panose="020B0702040204020203" pitchFamily="34" charset="0"/>
              </a:rPr>
              <a:t>For enterprise use</a:t>
            </a:r>
          </a:p>
          <a:p>
            <a:pPr marL="800100" lvl="1" indent="-342900">
              <a:buFont typeface="Arial" panose="020B0604020202020204" pitchFamily="34" charset="0"/>
              <a:buChar char="•"/>
            </a:pPr>
            <a:r>
              <a:rPr lang="en-US" sz="2350" dirty="0">
                <a:latin typeface="Segoe UI Semibold" panose="020B0702040204020203" pitchFamily="34" charset="0"/>
                <a:cs typeface="Segoe UI Semibold" panose="020B0702040204020203" pitchFamily="34" charset="0"/>
              </a:rPr>
              <a:t>Bulk export data from Azure API for FHIR into Blob Storage</a:t>
            </a:r>
          </a:p>
          <a:p>
            <a:pPr marL="800100" lvl="1" indent="-342900">
              <a:buFont typeface="Arial" panose="020B0604020202020204" pitchFamily="34" charset="0"/>
              <a:buChar char="•"/>
            </a:pPr>
            <a:r>
              <a:rPr lang="en-US" sz="2350" dirty="0">
                <a:latin typeface="Segoe UI Semibold" panose="020B0702040204020203" pitchFamily="34" charset="0"/>
                <a:cs typeface="Segoe UI Semibold" panose="020B0702040204020203" pitchFamily="34" charset="0"/>
              </a:rPr>
              <a:t>S</a:t>
            </a:r>
            <a:r>
              <a:rPr lang="en-US" sz="2350" b="0" dirty="0">
                <a:effectLst/>
                <a:latin typeface="Segoe UI Semibold" panose="020B0702040204020203" pitchFamily="34" charset="0"/>
                <a:cs typeface="Segoe UI Semibold" panose="020B0702040204020203" pitchFamily="34" charset="0"/>
              </a:rPr>
              <a:t>etup Azure SQL DB and needed objects</a:t>
            </a:r>
          </a:p>
          <a:p>
            <a:pPr marL="800100" lvl="1" indent="-342900">
              <a:buFont typeface="Arial" panose="020B0604020202020204" pitchFamily="34" charset="0"/>
              <a:buChar char="•"/>
            </a:pPr>
            <a:r>
              <a:rPr lang="en-US" sz="2350" dirty="0">
                <a:latin typeface="Segoe UI Semibold" panose="020B0702040204020203" pitchFamily="34" charset="0"/>
                <a:cs typeface="Segoe UI Semibold" panose="020B0702040204020203" pitchFamily="34" charset="0"/>
              </a:rPr>
              <a:t>Setup Azure Databricks and do the transformation</a:t>
            </a:r>
          </a:p>
          <a:p>
            <a:pPr marL="800100" lvl="1" indent="-342900">
              <a:buFont typeface="Arial" panose="020B0604020202020204" pitchFamily="34" charset="0"/>
              <a:buChar char="•"/>
            </a:pPr>
            <a:r>
              <a:rPr lang="en-US" sz="2350" dirty="0">
                <a:latin typeface="Segoe UI Semibold" panose="020B0702040204020203" pitchFamily="34" charset="0"/>
                <a:cs typeface="Segoe UI Semibold" panose="020B0702040204020203" pitchFamily="34" charset="0"/>
              </a:rPr>
              <a:t>Use Azure SQL DB Connector in </a:t>
            </a:r>
            <a:r>
              <a:rPr lang="en-US" sz="2350" dirty="0" err="1">
                <a:latin typeface="Segoe UI Semibold" panose="020B0702040204020203" pitchFamily="34" charset="0"/>
                <a:cs typeface="Segoe UI Semibold" panose="020B0702040204020203" pitchFamily="34" charset="0"/>
              </a:rPr>
              <a:t>PowerBI</a:t>
            </a:r>
            <a:endParaRPr lang="en-US" sz="2350" dirty="0">
              <a:latin typeface="Segoe UI Semibold" panose="020B0702040204020203" pitchFamily="34" charset="0"/>
              <a:cs typeface="Segoe UI Semibold" panose="020B0702040204020203" pitchFamily="34" charset="0"/>
            </a:endParaRPr>
          </a:p>
        </p:txBody>
      </p:sp>
      <p:pic>
        <p:nvPicPr>
          <p:cNvPr id="5" name="Picture 4" descr="Diagram&#10;&#10;Description automatically generated">
            <a:extLst>
              <a:ext uri="{FF2B5EF4-FFF2-40B4-BE49-F238E27FC236}">
                <a16:creationId xmlns:a16="http://schemas.microsoft.com/office/drawing/2014/main" id="{8FFA1BFD-311D-4811-B6D8-E240C87DC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8518" y="4045689"/>
            <a:ext cx="4934316" cy="2739102"/>
          </a:xfrm>
          <a:prstGeom prst="rect">
            <a:avLst/>
          </a:prstGeom>
        </p:spPr>
      </p:pic>
    </p:spTree>
    <p:extLst>
      <p:ext uri="{BB962C8B-B14F-4D97-AF65-F5344CB8AC3E}">
        <p14:creationId xmlns:p14="http://schemas.microsoft.com/office/powerpoint/2010/main" val="192791807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C5D2-F3C6-1D4F-A40D-3924834D416D}"/>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11067231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3ABB792-B8D3-42DD-A1E5-844C9947398B}"/>
              </a:ext>
            </a:extLst>
          </p:cNvPr>
          <p:cNvSpPr>
            <a:spLocks noGrp="1"/>
          </p:cNvSpPr>
          <p:nvPr>
            <p:ph type="title"/>
          </p:nvPr>
        </p:nvSpPr>
        <p:spPr>
          <a:xfrm>
            <a:off x="588263" y="3179701"/>
            <a:ext cx="2768395" cy="498598"/>
          </a:xfrm>
        </p:spPr>
        <p:txBody>
          <a:bodyPr/>
          <a:lstStyle/>
          <a:p>
            <a:r>
              <a:rPr lang="en-US"/>
              <a:t>Modern Healthcare Solutions Face New Challenges</a:t>
            </a:r>
          </a:p>
        </p:txBody>
      </p:sp>
      <p:pic>
        <p:nvPicPr>
          <p:cNvPr id="15" name="Graphic 14" descr="Stethoscope">
            <a:extLst>
              <a:ext uri="{FF2B5EF4-FFF2-40B4-BE49-F238E27FC236}">
                <a16:creationId xmlns:a16="http://schemas.microsoft.com/office/drawing/2014/main" id="{59D62D58-8E3D-42D4-97D7-AFCB194B24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1479" y="1551301"/>
            <a:ext cx="914400" cy="914400"/>
          </a:xfrm>
          <a:prstGeom prst="rect">
            <a:avLst/>
          </a:prstGeom>
        </p:spPr>
      </p:pic>
      <p:pic>
        <p:nvPicPr>
          <p:cNvPr id="17" name="Graphic 16" descr="DNA">
            <a:extLst>
              <a:ext uri="{FF2B5EF4-FFF2-40B4-BE49-F238E27FC236}">
                <a16:creationId xmlns:a16="http://schemas.microsoft.com/office/drawing/2014/main" id="{8368720D-5C4B-4D37-8A85-20E60307F0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3171" y="1553121"/>
            <a:ext cx="914400" cy="914400"/>
          </a:xfrm>
          <a:prstGeom prst="rect">
            <a:avLst/>
          </a:prstGeom>
        </p:spPr>
      </p:pic>
      <p:pic>
        <p:nvPicPr>
          <p:cNvPr id="27" name="Graphic 26" descr="Medicine">
            <a:extLst>
              <a:ext uri="{FF2B5EF4-FFF2-40B4-BE49-F238E27FC236}">
                <a16:creationId xmlns:a16="http://schemas.microsoft.com/office/drawing/2014/main" id="{ABAD0B32-E82E-422E-A22F-218AF9DB7D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30875" y="1549196"/>
            <a:ext cx="914400" cy="914400"/>
          </a:xfrm>
          <a:prstGeom prst="rect">
            <a:avLst/>
          </a:prstGeom>
        </p:spPr>
      </p:pic>
      <p:sp>
        <p:nvSpPr>
          <p:cNvPr id="31" name="TextBox 30">
            <a:extLst>
              <a:ext uri="{FF2B5EF4-FFF2-40B4-BE49-F238E27FC236}">
                <a16:creationId xmlns:a16="http://schemas.microsoft.com/office/drawing/2014/main" id="{08A3E3F0-E101-453F-BCDF-54EFD71D30C0}"/>
              </a:ext>
            </a:extLst>
          </p:cNvPr>
          <p:cNvSpPr txBox="1"/>
          <p:nvPr/>
        </p:nvSpPr>
        <p:spPr>
          <a:xfrm>
            <a:off x="6461789" y="887267"/>
            <a:ext cx="3619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TRADITIONAL HEALTH</a:t>
            </a:r>
            <a:br>
              <a:rPr kumimoji="0" lang="en-US" sz="1800" b="0" i="0" u="none" strike="noStrike" kern="1200" cap="none" spc="0" normalizeH="0" baseline="0" noProof="0">
                <a:ln>
                  <a:noFill/>
                </a:ln>
                <a:solidFill>
                  <a:srgbClr val="000000"/>
                </a:solidFill>
                <a:effectLst/>
                <a:uLnTx/>
                <a:uFillTx/>
                <a:latin typeface="Segoe UI Semibold"/>
                <a:ea typeface="+mn-ea"/>
                <a:cs typeface="+mn-cs"/>
              </a:rPr>
            </a:br>
            <a:r>
              <a:rPr kumimoji="0" lang="en-US" sz="1800" b="0" i="0" u="none" strike="noStrike" kern="1200" cap="none" spc="0" normalizeH="0" baseline="0" noProof="0">
                <a:ln>
                  <a:noFill/>
                </a:ln>
                <a:solidFill>
                  <a:srgbClr val="000000"/>
                </a:solidFill>
                <a:effectLst/>
                <a:uLnTx/>
                <a:uFillTx/>
                <a:latin typeface="Segoe UI Semibold"/>
                <a:ea typeface="+mn-ea"/>
                <a:cs typeface="+mn-cs"/>
              </a:rPr>
              <a:t>DATA SYSTEMS</a:t>
            </a:r>
          </a:p>
        </p:txBody>
      </p:sp>
      <p:sp>
        <p:nvSpPr>
          <p:cNvPr id="32" name="TextBox 31">
            <a:extLst>
              <a:ext uri="{FF2B5EF4-FFF2-40B4-BE49-F238E27FC236}">
                <a16:creationId xmlns:a16="http://schemas.microsoft.com/office/drawing/2014/main" id="{48964CD2-9481-4B62-AE12-E6F732344B76}"/>
              </a:ext>
            </a:extLst>
          </p:cNvPr>
          <p:cNvSpPr txBox="1"/>
          <p:nvPr/>
        </p:nvSpPr>
        <p:spPr>
          <a:xfrm>
            <a:off x="6226072" y="5390157"/>
            <a:ext cx="4091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EVOLVING </a:t>
            </a:r>
            <a:br>
              <a:rPr kumimoji="0" lang="en-US" sz="1800" b="0" i="0" u="none" strike="noStrike" kern="1200" cap="none" spc="0" normalizeH="0" baseline="0" noProof="0">
                <a:ln>
                  <a:noFill/>
                </a:ln>
                <a:solidFill>
                  <a:srgbClr val="000000"/>
                </a:solidFill>
                <a:effectLst/>
                <a:uLnTx/>
                <a:uFillTx/>
                <a:latin typeface="Segoe UI Semibold"/>
                <a:ea typeface="+mn-ea"/>
                <a:cs typeface="+mn-cs"/>
              </a:rPr>
            </a:br>
            <a:r>
              <a:rPr kumimoji="0" lang="en-US" sz="1800" b="0" i="0" u="none" strike="noStrike" kern="1200" cap="none" spc="0" normalizeH="0" baseline="0" noProof="0">
                <a:ln>
                  <a:noFill/>
                </a:ln>
                <a:solidFill>
                  <a:srgbClr val="000000"/>
                </a:solidFill>
                <a:effectLst/>
                <a:uLnTx/>
                <a:uFillTx/>
                <a:latin typeface="Segoe UI Semibold"/>
                <a:ea typeface="+mn-ea"/>
                <a:cs typeface="+mn-cs"/>
              </a:rPr>
              <a:t>DATA SYSTEMS</a:t>
            </a:r>
          </a:p>
        </p:txBody>
      </p:sp>
      <p:pic>
        <p:nvPicPr>
          <p:cNvPr id="34" name="Graphic 33" descr="Database">
            <a:extLst>
              <a:ext uri="{FF2B5EF4-FFF2-40B4-BE49-F238E27FC236}">
                <a16:creationId xmlns:a16="http://schemas.microsoft.com/office/drawing/2014/main" id="{FA20C520-AB53-40BD-9638-6D5CBF00A7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0875" y="4407541"/>
            <a:ext cx="914400" cy="914400"/>
          </a:xfrm>
          <a:prstGeom prst="rect">
            <a:avLst/>
          </a:prstGeom>
        </p:spPr>
      </p:pic>
      <p:pic>
        <p:nvPicPr>
          <p:cNvPr id="36" name="Graphic 35" descr="Microscope">
            <a:extLst>
              <a:ext uri="{FF2B5EF4-FFF2-40B4-BE49-F238E27FC236}">
                <a16:creationId xmlns:a16="http://schemas.microsoft.com/office/drawing/2014/main" id="{F6D4328F-28AA-40A5-ABE5-F1C297D4A0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63171" y="4407541"/>
            <a:ext cx="914400" cy="914400"/>
          </a:xfrm>
          <a:prstGeom prst="rect">
            <a:avLst/>
          </a:prstGeom>
        </p:spPr>
      </p:pic>
      <p:pic>
        <p:nvPicPr>
          <p:cNvPr id="38" name="Graphic 37" descr="Watch">
            <a:extLst>
              <a:ext uri="{FF2B5EF4-FFF2-40B4-BE49-F238E27FC236}">
                <a16:creationId xmlns:a16="http://schemas.microsoft.com/office/drawing/2014/main" id="{61BC3F99-CFAF-4B9A-BC3A-B9EB02E5DEC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11479" y="4407541"/>
            <a:ext cx="914400" cy="914400"/>
          </a:xfrm>
          <a:prstGeom prst="rect">
            <a:avLst/>
          </a:prstGeom>
        </p:spPr>
      </p:pic>
      <p:sp>
        <p:nvSpPr>
          <p:cNvPr id="3" name="Oval 2">
            <a:extLst>
              <a:ext uri="{FF2B5EF4-FFF2-40B4-BE49-F238E27FC236}">
                <a16:creationId xmlns:a16="http://schemas.microsoft.com/office/drawing/2014/main" id="{A2ED0550-FD85-4EA2-B319-CC1AFACE33C0}"/>
              </a:ext>
            </a:extLst>
          </p:cNvPr>
          <p:cNvSpPr/>
          <p:nvPr/>
        </p:nvSpPr>
        <p:spPr bwMode="auto">
          <a:xfrm>
            <a:off x="6259917" y="373131"/>
            <a:ext cx="4023360" cy="4023360"/>
          </a:xfrm>
          <a:prstGeom prst="ellipse">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171135D-008C-437F-9578-B9D107895331}"/>
              </a:ext>
            </a:extLst>
          </p:cNvPr>
          <p:cNvSpPr/>
          <p:nvPr/>
        </p:nvSpPr>
        <p:spPr bwMode="auto">
          <a:xfrm>
            <a:off x="6259917" y="2462844"/>
            <a:ext cx="4023360" cy="4023360"/>
          </a:xfrm>
          <a:prstGeom prst="ellipse">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TextBox 58">
            <a:extLst>
              <a:ext uri="{FF2B5EF4-FFF2-40B4-BE49-F238E27FC236}">
                <a16:creationId xmlns:a16="http://schemas.microsoft.com/office/drawing/2014/main" id="{083FB829-3BF9-4593-8373-E49C1F6377AD}"/>
              </a:ext>
            </a:extLst>
          </p:cNvPr>
          <p:cNvSpPr txBox="1"/>
          <p:nvPr/>
        </p:nvSpPr>
        <p:spPr>
          <a:xfrm>
            <a:off x="6462809" y="2700728"/>
            <a:ext cx="36196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mn-cs"/>
              </a:rPr>
              <a:t>Interoperability</a:t>
            </a:r>
          </a:p>
        </p:txBody>
      </p:sp>
      <p:sp>
        <p:nvSpPr>
          <p:cNvPr id="28" name="TextBox 27">
            <a:extLst>
              <a:ext uri="{FF2B5EF4-FFF2-40B4-BE49-F238E27FC236}">
                <a16:creationId xmlns:a16="http://schemas.microsoft.com/office/drawing/2014/main" id="{3BABD0D6-274D-4603-9A0E-17267CFDCCC5}"/>
              </a:ext>
            </a:extLst>
          </p:cNvPr>
          <p:cNvSpPr txBox="1"/>
          <p:nvPr/>
        </p:nvSpPr>
        <p:spPr>
          <a:xfrm>
            <a:off x="6462809" y="3176957"/>
            <a:ext cx="36196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mn-cs"/>
              </a:rPr>
              <a:t>Security</a:t>
            </a:r>
          </a:p>
        </p:txBody>
      </p:sp>
      <p:sp>
        <p:nvSpPr>
          <p:cNvPr id="30" name="TextBox 29">
            <a:extLst>
              <a:ext uri="{FF2B5EF4-FFF2-40B4-BE49-F238E27FC236}">
                <a16:creationId xmlns:a16="http://schemas.microsoft.com/office/drawing/2014/main" id="{A73E818C-3C9A-48B2-B729-6DDCFCD1DBBD}"/>
              </a:ext>
            </a:extLst>
          </p:cNvPr>
          <p:cNvSpPr txBox="1"/>
          <p:nvPr/>
        </p:nvSpPr>
        <p:spPr>
          <a:xfrm>
            <a:off x="6462809" y="3694394"/>
            <a:ext cx="36196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mn-cs"/>
              </a:rPr>
              <a:t>Compliance</a:t>
            </a:r>
          </a:p>
        </p:txBody>
      </p:sp>
    </p:spTree>
    <p:extLst>
      <p:ext uri="{BB962C8B-B14F-4D97-AF65-F5344CB8AC3E}">
        <p14:creationId xmlns:p14="http://schemas.microsoft.com/office/powerpoint/2010/main" val="115488493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C0771-036E-F34D-99AE-913CFEE9D73F}"/>
              </a:ext>
            </a:extLst>
          </p:cNvPr>
          <p:cNvSpPr>
            <a:spLocks noGrp="1"/>
          </p:cNvSpPr>
          <p:nvPr>
            <p:ph type="title"/>
          </p:nvPr>
        </p:nvSpPr>
        <p:spPr>
          <a:xfrm>
            <a:off x="455995" y="620428"/>
            <a:ext cx="11306469" cy="403137"/>
          </a:xfrm>
        </p:spPr>
        <p:txBody>
          <a:bodyPr/>
          <a:lstStyle/>
          <a:p>
            <a:r>
              <a:rPr lang="en-US" sz="3200"/>
              <a:t>Unblock healthcare innovation with health data interoperability</a:t>
            </a:r>
          </a:p>
        </p:txBody>
      </p:sp>
      <p:sp>
        <p:nvSpPr>
          <p:cNvPr id="4" name="Rectangle 3">
            <a:extLst>
              <a:ext uri="{FF2B5EF4-FFF2-40B4-BE49-F238E27FC236}">
                <a16:creationId xmlns:a16="http://schemas.microsoft.com/office/drawing/2014/main" id="{E84A5150-D0E9-5E40-945D-850301B00DF0}"/>
              </a:ext>
            </a:extLst>
          </p:cNvPr>
          <p:cNvSpPr/>
          <p:nvPr/>
        </p:nvSpPr>
        <p:spPr bwMode="auto">
          <a:xfrm>
            <a:off x="816756" y="2329742"/>
            <a:ext cx="10676629" cy="2579752"/>
          </a:xfrm>
          <a:prstGeom prst="rect">
            <a:avLst/>
          </a:prstGeom>
          <a:noFill/>
          <a:ln w="12700">
            <a:solidFill>
              <a:schemeClr val="bg1">
                <a:lumMod val="50000"/>
              </a:schemeClr>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765" err="1"/>
          </a:p>
        </p:txBody>
      </p:sp>
      <p:sp>
        <p:nvSpPr>
          <p:cNvPr id="5" name="Rectangle 71">
            <a:extLst>
              <a:ext uri="{FF2B5EF4-FFF2-40B4-BE49-F238E27FC236}">
                <a16:creationId xmlns:a16="http://schemas.microsoft.com/office/drawing/2014/main" id="{1EF30DB1-5521-EF4D-861F-6A12A0947D65}"/>
              </a:ext>
            </a:extLst>
          </p:cNvPr>
          <p:cNvSpPr/>
          <p:nvPr/>
        </p:nvSpPr>
        <p:spPr>
          <a:xfrm>
            <a:off x="881222" y="3330359"/>
            <a:ext cx="2657474" cy="830997"/>
          </a:xfrm>
          <a:custGeom>
            <a:avLst/>
            <a:gdLst>
              <a:gd name="connsiteX0" fmla="*/ 0 w 3690718"/>
              <a:gd name="connsiteY0" fmla="*/ 0 h 2914929"/>
              <a:gd name="connsiteX1" fmla="*/ 3690718 w 3690718"/>
              <a:gd name="connsiteY1" fmla="*/ 0 h 2914929"/>
              <a:gd name="connsiteX2" fmla="*/ 3690718 w 3690718"/>
              <a:gd name="connsiteY2" fmla="*/ 2914929 h 2914929"/>
              <a:gd name="connsiteX3" fmla="*/ 0 w 3690718"/>
              <a:gd name="connsiteY3" fmla="*/ 2914929 h 2914929"/>
              <a:gd name="connsiteX4" fmla="*/ 0 w 3690718"/>
              <a:gd name="connsiteY4" fmla="*/ 0 h 2914929"/>
              <a:gd name="connsiteX0" fmla="*/ 0 w 3690718"/>
              <a:gd name="connsiteY0" fmla="*/ 6707 h 2921636"/>
              <a:gd name="connsiteX1" fmla="*/ 3040634 w 3690718"/>
              <a:gd name="connsiteY1" fmla="*/ 0 h 2921636"/>
              <a:gd name="connsiteX2" fmla="*/ 3690718 w 3690718"/>
              <a:gd name="connsiteY2" fmla="*/ 6707 h 2921636"/>
              <a:gd name="connsiteX3" fmla="*/ 3690718 w 3690718"/>
              <a:gd name="connsiteY3" fmla="*/ 2921636 h 2921636"/>
              <a:gd name="connsiteX4" fmla="*/ 0 w 3690718"/>
              <a:gd name="connsiteY4" fmla="*/ 2921636 h 2921636"/>
              <a:gd name="connsiteX5" fmla="*/ 0 w 3690718"/>
              <a:gd name="connsiteY5" fmla="*/ 6707 h 2921636"/>
              <a:gd name="connsiteX0" fmla="*/ 0 w 3690718"/>
              <a:gd name="connsiteY0" fmla="*/ 6707 h 2921636"/>
              <a:gd name="connsiteX1" fmla="*/ 602234 w 3690718"/>
              <a:gd name="connsiteY1" fmla="*/ 0 h 2921636"/>
              <a:gd name="connsiteX2" fmla="*/ 3040634 w 3690718"/>
              <a:gd name="connsiteY2" fmla="*/ 0 h 2921636"/>
              <a:gd name="connsiteX3" fmla="*/ 3690718 w 3690718"/>
              <a:gd name="connsiteY3" fmla="*/ 6707 h 2921636"/>
              <a:gd name="connsiteX4" fmla="*/ 3690718 w 3690718"/>
              <a:gd name="connsiteY4" fmla="*/ 2921636 h 2921636"/>
              <a:gd name="connsiteX5" fmla="*/ 0 w 3690718"/>
              <a:gd name="connsiteY5" fmla="*/ 2921636 h 2921636"/>
              <a:gd name="connsiteX6" fmla="*/ 0 w 3690718"/>
              <a:gd name="connsiteY6" fmla="*/ 6707 h 2921636"/>
              <a:gd name="connsiteX0" fmla="*/ 0 w 3690718"/>
              <a:gd name="connsiteY0" fmla="*/ 6707 h 2921636"/>
              <a:gd name="connsiteX1" fmla="*/ 3040634 w 3690718"/>
              <a:gd name="connsiteY1" fmla="*/ 0 h 2921636"/>
              <a:gd name="connsiteX2" fmla="*/ 3690718 w 3690718"/>
              <a:gd name="connsiteY2" fmla="*/ 6707 h 2921636"/>
              <a:gd name="connsiteX3" fmla="*/ 3690718 w 3690718"/>
              <a:gd name="connsiteY3" fmla="*/ 2921636 h 2921636"/>
              <a:gd name="connsiteX4" fmla="*/ 0 w 3690718"/>
              <a:gd name="connsiteY4" fmla="*/ 2921636 h 2921636"/>
              <a:gd name="connsiteX5" fmla="*/ 0 w 3690718"/>
              <a:gd name="connsiteY5" fmla="*/ 6707 h 2921636"/>
              <a:gd name="connsiteX0" fmla="*/ 0 w 3690718"/>
              <a:gd name="connsiteY0" fmla="*/ 0 h 2914929"/>
              <a:gd name="connsiteX1" fmla="*/ 3690718 w 3690718"/>
              <a:gd name="connsiteY1" fmla="*/ 0 h 2914929"/>
              <a:gd name="connsiteX2" fmla="*/ 3690718 w 3690718"/>
              <a:gd name="connsiteY2" fmla="*/ 2914929 h 2914929"/>
              <a:gd name="connsiteX3" fmla="*/ 0 w 3690718"/>
              <a:gd name="connsiteY3" fmla="*/ 2914929 h 2914929"/>
              <a:gd name="connsiteX4" fmla="*/ 0 w 3690718"/>
              <a:gd name="connsiteY4" fmla="*/ 0 h 291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718" h="2914929">
                <a:moveTo>
                  <a:pt x="0" y="0"/>
                </a:moveTo>
                <a:lnTo>
                  <a:pt x="3690718" y="0"/>
                </a:lnTo>
                <a:lnTo>
                  <a:pt x="3690718" y="2914929"/>
                </a:lnTo>
                <a:lnTo>
                  <a:pt x="0" y="2914929"/>
                </a:lnTo>
                <a:lnTo>
                  <a:pt x="0" y="0"/>
                </a:lnTo>
                <a:close/>
              </a:path>
            </a:pathLst>
          </a:custGeom>
          <a:noFill/>
          <a:ln w="3175">
            <a:noFill/>
          </a:ln>
        </p:spPr>
        <p:txBody>
          <a:bodyPr wrap="square" lIns="0" tIns="0" rIns="0" bIns="0" rtlCol="0" anchor="t">
            <a:spAutoFit/>
          </a:bodyPr>
          <a:lstStyle/>
          <a:p>
            <a:pPr algn="ctr" defTabSz="914363" fontAlgn="base">
              <a:spcBef>
                <a:spcPts val="1200"/>
              </a:spcBef>
              <a:spcAft>
                <a:spcPct val="0"/>
              </a:spcAft>
              <a:defRPr/>
            </a:pPr>
            <a:r>
              <a:rPr lang="en-US"/>
              <a:t>Based on industry standards for health data interoperability</a:t>
            </a:r>
          </a:p>
        </p:txBody>
      </p:sp>
      <p:sp>
        <p:nvSpPr>
          <p:cNvPr id="6" name="Rectangle 71">
            <a:extLst>
              <a:ext uri="{FF2B5EF4-FFF2-40B4-BE49-F238E27FC236}">
                <a16:creationId xmlns:a16="http://schemas.microsoft.com/office/drawing/2014/main" id="{78F57D7F-3EB6-6249-8BB2-2765A7C491CC}"/>
              </a:ext>
            </a:extLst>
          </p:cNvPr>
          <p:cNvSpPr/>
          <p:nvPr/>
        </p:nvSpPr>
        <p:spPr>
          <a:xfrm>
            <a:off x="4481937" y="3330359"/>
            <a:ext cx="3353390" cy="1107996"/>
          </a:xfrm>
          <a:custGeom>
            <a:avLst/>
            <a:gdLst>
              <a:gd name="connsiteX0" fmla="*/ 0 w 3690718"/>
              <a:gd name="connsiteY0" fmla="*/ 0 h 2914929"/>
              <a:gd name="connsiteX1" fmla="*/ 3690718 w 3690718"/>
              <a:gd name="connsiteY1" fmla="*/ 0 h 2914929"/>
              <a:gd name="connsiteX2" fmla="*/ 3690718 w 3690718"/>
              <a:gd name="connsiteY2" fmla="*/ 2914929 h 2914929"/>
              <a:gd name="connsiteX3" fmla="*/ 0 w 3690718"/>
              <a:gd name="connsiteY3" fmla="*/ 2914929 h 2914929"/>
              <a:gd name="connsiteX4" fmla="*/ 0 w 3690718"/>
              <a:gd name="connsiteY4" fmla="*/ 0 h 2914929"/>
              <a:gd name="connsiteX0" fmla="*/ 0 w 3690718"/>
              <a:gd name="connsiteY0" fmla="*/ 6707 h 2921636"/>
              <a:gd name="connsiteX1" fmla="*/ 3040634 w 3690718"/>
              <a:gd name="connsiteY1" fmla="*/ 0 h 2921636"/>
              <a:gd name="connsiteX2" fmla="*/ 3690718 w 3690718"/>
              <a:gd name="connsiteY2" fmla="*/ 6707 h 2921636"/>
              <a:gd name="connsiteX3" fmla="*/ 3690718 w 3690718"/>
              <a:gd name="connsiteY3" fmla="*/ 2921636 h 2921636"/>
              <a:gd name="connsiteX4" fmla="*/ 0 w 3690718"/>
              <a:gd name="connsiteY4" fmla="*/ 2921636 h 2921636"/>
              <a:gd name="connsiteX5" fmla="*/ 0 w 3690718"/>
              <a:gd name="connsiteY5" fmla="*/ 6707 h 2921636"/>
              <a:gd name="connsiteX0" fmla="*/ 0 w 3690718"/>
              <a:gd name="connsiteY0" fmla="*/ 6707 h 2921636"/>
              <a:gd name="connsiteX1" fmla="*/ 602234 w 3690718"/>
              <a:gd name="connsiteY1" fmla="*/ 0 h 2921636"/>
              <a:gd name="connsiteX2" fmla="*/ 3040634 w 3690718"/>
              <a:gd name="connsiteY2" fmla="*/ 0 h 2921636"/>
              <a:gd name="connsiteX3" fmla="*/ 3690718 w 3690718"/>
              <a:gd name="connsiteY3" fmla="*/ 6707 h 2921636"/>
              <a:gd name="connsiteX4" fmla="*/ 3690718 w 3690718"/>
              <a:gd name="connsiteY4" fmla="*/ 2921636 h 2921636"/>
              <a:gd name="connsiteX5" fmla="*/ 0 w 3690718"/>
              <a:gd name="connsiteY5" fmla="*/ 2921636 h 2921636"/>
              <a:gd name="connsiteX6" fmla="*/ 0 w 3690718"/>
              <a:gd name="connsiteY6" fmla="*/ 6707 h 2921636"/>
              <a:gd name="connsiteX0" fmla="*/ 0 w 3690718"/>
              <a:gd name="connsiteY0" fmla="*/ 6707 h 2921636"/>
              <a:gd name="connsiteX1" fmla="*/ 3040634 w 3690718"/>
              <a:gd name="connsiteY1" fmla="*/ 0 h 2921636"/>
              <a:gd name="connsiteX2" fmla="*/ 3690718 w 3690718"/>
              <a:gd name="connsiteY2" fmla="*/ 6707 h 2921636"/>
              <a:gd name="connsiteX3" fmla="*/ 3690718 w 3690718"/>
              <a:gd name="connsiteY3" fmla="*/ 2921636 h 2921636"/>
              <a:gd name="connsiteX4" fmla="*/ 0 w 3690718"/>
              <a:gd name="connsiteY4" fmla="*/ 2921636 h 2921636"/>
              <a:gd name="connsiteX5" fmla="*/ 0 w 3690718"/>
              <a:gd name="connsiteY5" fmla="*/ 6707 h 2921636"/>
              <a:gd name="connsiteX0" fmla="*/ 0 w 3690718"/>
              <a:gd name="connsiteY0" fmla="*/ 0 h 2914929"/>
              <a:gd name="connsiteX1" fmla="*/ 3690718 w 3690718"/>
              <a:gd name="connsiteY1" fmla="*/ 0 h 2914929"/>
              <a:gd name="connsiteX2" fmla="*/ 3690718 w 3690718"/>
              <a:gd name="connsiteY2" fmla="*/ 2914929 h 2914929"/>
              <a:gd name="connsiteX3" fmla="*/ 0 w 3690718"/>
              <a:gd name="connsiteY3" fmla="*/ 2914929 h 2914929"/>
              <a:gd name="connsiteX4" fmla="*/ 0 w 3690718"/>
              <a:gd name="connsiteY4" fmla="*/ 0 h 291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718" h="2914929">
                <a:moveTo>
                  <a:pt x="0" y="0"/>
                </a:moveTo>
                <a:lnTo>
                  <a:pt x="3690718" y="0"/>
                </a:lnTo>
                <a:lnTo>
                  <a:pt x="3690718" y="2914929"/>
                </a:lnTo>
                <a:lnTo>
                  <a:pt x="0" y="2914929"/>
                </a:lnTo>
                <a:lnTo>
                  <a:pt x="0" y="0"/>
                </a:lnTo>
                <a:close/>
              </a:path>
            </a:pathLst>
          </a:custGeom>
          <a:noFill/>
          <a:ln w="3175">
            <a:noFill/>
          </a:ln>
        </p:spPr>
        <p:txBody>
          <a:bodyPr wrap="square" lIns="0" tIns="0" rIns="0" bIns="0" rtlCol="0" anchor="t">
            <a:spAutoFit/>
          </a:bodyPr>
          <a:lstStyle/>
          <a:p>
            <a:pPr algn="ctr" defTabSz="914363" fontAlgn="base">
              <a:spcBef>
                <a:spcPts val="1200"/>
              </a:spcBef>
              <a:spcAft>
                <a:spcPct val="0"/>
              </a:spcAft>
              <a:defRPr/>
            </a:pPr>
            <a:r>
              <a:rPr lang="en-US"/>
              <a:t>Secure management of Protected Health Information (PHI) in a compliant cloud environment</a:t>
            </a:r>
          </a:p>
        </p:txBody>
      </p:sp>
      <p:sp>
        <p:nvSpPr>
          <p:cNvPr id="7" name="Rectangle 71">
            <a:extLst>
              <a:ext uri="{FF2B5EF4-FFF2-40B4-BE49-F238E27FC236}">
                <a16:creationId xmlns:a16="http://schemas.microsoft.com/office/drawing/2014/main" id="{5873C0B9-1C38-FE4D-BE91-5AEAD82AC167}"/>
              </a:ext>
            </a:extLst>
          </p:cNvPr>
          <p:cNvSpPr/>
          <p:nvPr/>
        </p:nvSpPr>
        <p:spPr>
          <a:xfrm>
            <a:off x="8593470" y="3330359"/>
            <a:ext cx="2842573" cy="1107996"/>
          </a:xfrm>
          <a:custGeom>
            <a:avLst/>
            <a:gdLst>
              <a:gd name="connsiteX0" fmla="*/ 0 w 3690718"/>
              <a:gd name="connsiteY0" fmla="*/ 0 h 2914929"/>
              <a:gd name="connsiteX1" fmla="*/ 3690718 w 3690718"/>
              <a:gd name="connsiteY1" fmla="*/ 0 h 2914929"/>
              <a:gd name="connsiteX2" fmla="*/ 3690718 w 3690718"/>
              <a:gd name="connsiteY2" fmla="*/ 2914929 h 2914929"/>
              <a:gd name="connsiteX3" fmla="*/ 0 w 3690718"/>
              <a:gd name="connsiteY3" fmla="*/ 2914929 h 2914929"/>
              <a:gd name="connsiteX4" fmla="*/ 0 w 3690718"/>
              <a:gd name="connsiteY4" fmla="*/ 0 h 2914929"/>
              <a:gd name="connsiteX0" fmla="*/ 0 w 3690718"/>
              <a:gd name="connsiteY0" fmla="*/ 6707 h 2921636"/>
              <a:gd name="connsiteX1" fmla="*/ 3040634 w 3690718"/>
              <a:gd name="connsiteY1" fmla="*/ 0 h 2921636"/>
              <a:gd name="connsiteX2" fmla="*/ 3690718 w 3690718"/>
              <a:gd name="connsiteY2" fmla="*/ 6707 h 2921636"/>
              <a:gd name="connsiteX3" fmla="*/ 3690718 w 3690718"/>
              <a:gd name="connsiteY3" fmla="*/ 2921636 h 2921636"/>
              <a:gd name="connsiteX4" fmla="*/ 0 w 3690718"/>
              <a:gd name="connsiteY4" fmla="*/ 2921636 h 2921636"/>
              <a:gd name="connsiteX5" fmla="*/ 0 w 3690718"/>
              <a:gd name="connsiteY5" fmla="*/ 6707 h 2921636"/>
              <a:gd name="connsiteX0" fmla="*/ 0 w 3690718"/>
              <a:gd name="connsiteY0" fmla="*/ 6707 h 2921636"/>
              <a:gd name="connsiteX1" fmla="*/ 602234 w 3690718"/>
              <a:gd name="connsiteY1" fmla="*/ 0 h 2921636"/>
              <a:gd name="connsiteX2" fmla="*/ 3040634 w 3690718"/>
              <a:gd name="connsiteY2" fmla="*/ 0 h 2921636"/>
              <a:gd name="connsiteX3" fmla="*/ 3690718 w 3690718"/>
              <a:gd name="connsiteY3" fmla="*/ 6707 h 2921636"/>
              <a:gd name="connsiteX4" fmla="*/ 3690718 w 3690718"/>
              <a:gd name="connsiteY4" fmla="*/ 2921636 h 2921636"/>
              <a:gd name="connsiteX5" fmla="*/ 0 w 3690718"/>
              <a:gd name="connsiteY5" fmla="*/ 2921636 h 2921636"/>
              <a:gd name="connsiteX6" fmla="*/ 0 w 3690718"/>
              <a:gd name="connsiteY6" fmla="*/ 6707 h 2921636"/>
              <a:gd name="connsiteX0" fmla="*/ 0 w 3690718"/>
              <a:gd name="connsiteY0" fmla="*/ 6707 h 2921636"/>
              <a:gd name="connsiteX1" fmla="*/ 3040634 w 3690718"/>
              <a:gd name="connsiteY1" fmla="*/ 0 h 2921636"/>
              <a:gd name="connsiteX2" fmla="*/ 3690718 w 3690718"/>
              <a:gd name="connsiteY2" fmla="*/ 6707 h 2921636"/>
              <a:gd name="connsiteX3" fmla="*/ 3690718 w 3690718"/>
              <a:gd name="connsiteY3" fmla="*/ 2921636 h 2921636"/>
              <a:gd name="connsiteX4" fmla="*/ 0 w 3690718"/>
              <a:gd name="connsiteY4" fmla="*/ 2921636 h 2921636"/>
              <a:gd name="connsiteX5" fmla="*/ 0 w 3690718"/>
              <a:gd name="connsiteY5" fmla="*/ 6707 h 2921636"/>
              <a:gd name="connsiteX0" fmla="*/ 0 w 3690718"/>
              <a:gd name="connsiteY0" fmla="*/ 0 h 2914929"/>
              <a:gd name="connsiteX1" fmla="*/ 3690718 w 3690718"/>
              <a:gd name="connsiteY1" fmla="*/ 0 h 2914929"/>
              <a:gd name="connsiteX2" fmla="*/ 3690718 w 3690718"/>
              <a:gd name="connsiteY2" fmla="*/ 2914929 h 2914929"/>
              <a:gd name="connsiteX3" fmla="*/ 0 w 3690718"/>
              <a:gd name="connsiteY3" fmla="*/ 2914929 h 2914929"/>
              <a:gd name="connsiteX4" fmla="*/ 0 w 3690718"/>
              <a:gd name="connsiteY4" fmla="*/ 0 h 2914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718" h="2914929">
                <a:moveTo>
                  <a:pt x="0" y="0"/>
                </a:moveTo>
                <a:lnTo>
                  <a:pt x="3690718" y="0"/>
                </a:lnTo>
                <a:lnTo>
                  <a:pt x="3690718" y="2914929"/>
                </a:lnTo>
                <a:lnTo>
                  <a:pt x="0" y="2914929"/>
                </a:lnTo>
                <a:lnTo>
                  <a:pt x="0" y="0"/>
                </a:lnTo>
                <a:close/>
              </a:path>
            </a:pathLst>
          </a:custGeom>
          <a:noFill/>
          <a:ln w="3175">
            <a:noFill/>
          </a:ln>
        </p:spPr>
        <p:txBody>
          <a:bodyPr wrap="square" lIns="0" tIns="0" rIns="0" bIns="0" rtlCol="0" anchor="t">
            <a:spAutoFit/>
          </a:bodyPr>
          <a:lstStyle/>
          <a:p>
            <a:pPr algn="ctr" defTabSz="914363" fontAlgn="base">
              <a:spcBef>
                <a:spcPts val="1200"/>
              </a:spcBef>
              <a:spcAft>
                <a:spcPct val="0"/>
              </a:spcAft>
              <a:defRPr/>
            </a:pPr>
            <a:r>
              <a:rPr lang="en-US"/>
              <a:t>Accelerate machine learning, data analytics, and operational outcomes with data in a normalized state</a:t>
            </a:r>
          </a:p>
        </p:txBody>
      </p:sp>
      <p:sp>
        <p:nvSpPr>
          <p:cNvPr id="8" name="Title 1">
            <a:extLst>
              <a:ext uri="{FF2B5EF4-FFF2-40B4-BE49-F238E27FC236}">
                <a16:creationId xmlns:a16="http://schemas.microsoft.com/office/drawing/2014/main" id="{42474BE3-7FFF-294E-816C-3A339DFDC2C9}"/>
              </a:ext>
            </a:extLst>
          </p:cNvPr>
          <p:cNvSpPr txBox="1">
            <a:spLocks/>
          </p:cNvSpPr>
          <p:nvPr/>
        </p:nvSpPr>
        <p:spPr>
          <a:xfrm>
            <a:off x="4599330" y="4698956"/>
            <a:ext cx="3111480" cy="397545"/>
          </a:xfrm>
          <a:prstGeom prst="rect">
            <a:avLst/>
          </a:prstGeom>
          <a:solidFill>
            <a:schemeClr val="bg1"/>
          </a:solidFill>
        </p:spPr>
        <p:txBody>
          <a:bodyPr vert="horz" wrap="square" lIns="0" tIns="0" rIns="0" bIns="0" rtlCol="0" anchor="t">
            <a:spAutoFit/>
          </a:bodyPr>
          <a:lstStyle>
            <a:lvl1pPr algn="l" defTabSz="914367" rtl="0" eaLnBrk="1" latinLnBrk="0" hangingPunct="1">
              <a:lnSpc>
                <a:spcPts val="3137"/>
              </a:lnSpc>
              <a:spcBef>
                <a:spcPct val="0"/>
              </a:spcBef>
              <a:buNone/>
              <a:defRPr lang="en-US" sz="2745" b="0" strike="noStrike" kern="1200" cap="none" spc="-49" baseline="0">
                <a:ln w="3175">
                  <a:noFill/>
                </a:ln>
                <a:solidFill>
                  <a:srgbClr val="000000"/>
                </a:solidFill>
                <a:effectLst/>
                <a:latin typeface="+mj-lt"/>
                <a:ea typeface="+mn-ea"/>
                <a:cs typeface="Segoe UI" pitchFamily="34" charset="0"/>
              </a:defRPr>
            </a:lvl1pPr>
          </a:lstStyle>
          <a:p>
            <a:pPr algn="ctr"/>
            <a:r>
              <a:rPr lang="en-US" dirty="0">
                <a:solidFill>
                  <a:schemeClr val="tx2"/>
                </a:solidFill>
              </a:rPr>
              <a:t>Azure API for FHIR</a:t>
            </a:r>
          </a:p>
        </p:txBody>
      </p:sp>
      <p:grpSp>
        <p:nvGrpSpPr>
          <p:cNvPr id="38" name="Group 37">
            <a:extLst>
              <a:ext uri="{FF2B5EF4-FFF2-40B4-BE49-F238E27FC236}">
                <a16:creationId xmlns:a16="http://schemas.microsoft.com/office/drawing/2014/main" id="{B8A348ED-E818-6D4F-AD17-414F1EB926EB}"/>
              </a:ext>
            </a:extLst>
          </p:cNvPr>
          <p:cNvGrpSpPr/>
          <p:nvPr/>
        </p:nvGrpSpPr>
        <p:grpSpPr>
          <a:xfrm>
            <a:off x="1514808" y="1641520"/>
            <a:ext cx="1371600" cy="1371600"/>
            <a:chOff x="1455738" y="2109570"/>
            <a:chExt cx="1371600" cy="1371600"/>
          </a:xfrm>
        </p:grpSpPr>
        <p:sp>
          <p:nvSpPr>
            <p:cNvPr id="10" name="Oval 9">
              <a:extLst>
                <a:ext uri="{FF2B5EF4-FFF2-40B4-BE49-F238E27FC236}">
                  <a16:creationId xmlns:a16="http://schemas.microsoft.com/office/drawing/2014/main" id="{A73417EA-18C7-6944-AF7A-E1BD4A9C831E}"/>
                </a:ext>
              </a:extLst>
            </p:cNvPr>
            <p:cNvSpPr/>
            <p:nvPr/>
          </p:nvSpPr>
          <p:spPr bwMode="auto">
            <a:xfrm>
              <a:off x="1455738" y="2109570"/>
              <a:ext cx="1371600" cy="1371600"/>
            </a:xfrm>
            <a:prstGeom prst="ellipse">
              <a:avLst/>
            </a:prstGeom>
            <a:solidFill>
              <a:schemeClr val="bg1"/>
            </a:solidFill>
            <a:ln>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30" name="Picture 29" descr="A drawing of a face&#10;&#10;Description automatically generated">
              <a:extLst>
                <a:ext uri="{FF2B5EF4-FFF2-40B4-BE49-F238E27FC236}">
                  <a16:creationId xmlns:a16="http://schemas.microsoft.com/office/drawing/2014/main" id="{C50ECC2E-61DD-D44B-8537-E8AFEC4EC85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5433"/>
            <a:stretch/>
          </p:blipFill>
          <p:spPr>
            <a:xfrm>
              <a:off x="1807670" y="2332911"/>
              <a:ext cx="686437" cy="914400"/>
            </a:xfrm>
            <a:prstGeom prst="rect">
              <a:avLst/>
            </a:prstGeom>
          </p:spPr>
        </p:pic>
      </p:grpSp>
      <p:grpSp>
        <p:nvGrpSpPr>
          <p:cNvPr id="39" name="Group 38">
            <a:extLst>
              <a:ext uri="{FF2B5EF4-FFF2-40B4-BE49-F238E27FC236}">
                <a16:creationId xmlns:a16="http://schemas.microsoft.com/office/drawing/2014/main" id="{F9D750C6-E8C3-2841-A642-6BBEE967F6C4}"/>
              </a:ext>
            </a:extLst>
          </p:cNvPr>
          <p:cNvGrpSpPr/>
          <p:nvPr/>
        </p:nvGrpSpPr>
        <p:grpSpPr>
          <a:xfrm>
            <a:off x="5463481" y="1641520"/>
            <a:ext cx="1371600" cy="1371600"/>
            <a:chOff x="5404411" y="2109570"/>
            <a:chExt cx="1371600" cy="1371600"/>
          </a:xfrm>
        </p:grpSpPr>
        <p:grpSp>
          <p:nvGrpSpPr>
            <p:cNvPr id="12" name="Group 11">
              <a:extLst>
                <a:ext uri="{FF2B5EF4-FFF2-40B4-BE49-F238E27FC236}">
                  <a16:creationId xmlns:a16="http://schemas.microsoft.com/office/drawing/2014/main" id="{541FF85A-B5F1-4948-B6E9-7E7D3C673FC2}"/>
                </a:ext>
              </a:extLst>
            </p:cNvPr>
            <p:cNvGrpSpPr/>
            <p:nvPr/>
          </p:nvGrpSpPr>
          <p:grpSpPr>
            <a:xfrm>
              <a:off x="5404411" y="2109570"/>
              <a:ext cx="1371600" cy="1371600"/>
              <a:chOff x="5545931" y="2109570"/>
              <a:chExt cx="1371600" cy="1371600"/>
            </a:xfrm>
            <a:solidFill>
              <a:schemeClr val="bg1"/>
            </a:solidFill>
          </p:grpSpPr>
          <p:sp>
            <p:nvSpPr>
              <p:cNvPr id="13" name="Oval 12">
                <a:extLst>
                  <a:ext uri="{FF2B5EF4-FFF2-40B4-BE49-F238E27FC236}">
                    <a16:creationId xmlns:a16="http://schemas.microsoft.com/office/drawing/2014/main" id="{B068334B-FB0F-1A47-9EB7-F43B227CC1BE}"/>
                  </a:ext>
                </a:extLst>
              </p:cNvPr>
              <p:cNvSpPr/>
              <p:nvPr/>
            </p:nvSpPr>
            <p:spPr bwMode="auto">
              <a:xfrm>
                <a:off x="5545931" y="2109570"/>
                <a:ext cx="1371600" cy="1371600"/>
              </a:xfrm>
              <a:prstGeom prst="ellipse">
                <a:avLst/>
              </a:prstGeom>
              <a:grpFill/>
              <a:ln>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Freeform 52">
                <a:extLst>
                  <a:ext uri="{FF2B5EF4-FFF2-40B4-BE49-F238E27FC236}">
                    <a16:creationId xmlns:a16="http://schemas.microsoft.com/office/drawing/2014/main" id="{12844B20-5498-B94D-99AB-2B6024294D30}"/>
                  </a:ext>
                </a:extLst>
              </p:cNvPr>
              <p:cNvSpPr>
                <a:spLocks/>
              </p:cNvSpPr>
              <p:nvPr/>
            </p:nvSpPr>
            <p:spPr bwMode="auto">
              <a:xfrm>
                <a:off x="5968187" y="2510815"/>
                <a:ext cx="533542" cy="371863"/>
              </a:xfrm>
              <a:custGeom>
                <a:avLst/>
                <a:gdLst>
                  <a:gd name="T0" fmla="*/ 149 w 156"/>
                  <a:gd name="T1" fmla="*/ 0 h 109"/>
                  <a:gd name="T2" fmla="*/ 6 w 156"/>
                  <a:gd name="T3" fmla="*/ 0 h 109"/>
                  <a:gd name="T4" fmla="*/ 0 w 156"/>
                  <a:gd name="T5" fmla="*/ 6 h 109"/>
                  <a:gd name="T6" fmla="*/ 0 w 156"/>
                  <a:gd name="T7" fmla="*/ 109 h 109"/>
                  <a:gd name="T8" fmla="*/ 0 w 156"/>
                  <a:gd name="T9" fmla="*/ 108 h 109"/>
                  <a:gd name="T10" fmla="*/ 0 w 156"/>
                  <a:gd name="T11" fmla="*/ 109 h 109"/>
                  <a:gd name="T12" fmla="*/ 156 w 156"/>
                  <a:gd name="T13" fmla="*/ 109 h 109"/>
                  <a:gd name="T14" fmla="*/ 156 w 156"/>
                  <a:gd name="T15" fmla="*/ 6 h 109"/>
                  <a:gd name="T16" fmla="*/ 149 w 156"/>
                  <a:gd name="T1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09">
                    <a:moveTo>
                      <a:pt x="149" y="0"/>
                    </a:moveTo>
                    <a:cubicBezTo>
                      <a:pt x="6" y="0"/>
                      <a:pt x="6" y="0"/>
                      <a:pt x="6" y="0"/>
                    </a:cubicBezTo>
                    <a:cubicBezTo>
                      <a:pt x="3" y="0"/>
                      <a:pt x="0" y="3"/>
                      <a:pt x="0" y="6"/>
                    </a:cubicBezTo>
                    <a:cubicBezTo>
                      <a:pt x="0" y="109"/>
                      <a:pt x="0" y="109"/>
                      <a:pt x="0" y="109"/>
                    </a:cubicBezTo>
                    <a:cubicBezTo>
                      <a:pt x="0" y="108"/>
                      <a:pt x="0" y="108"/>
                      <a:pt x="0" y="108"/>
                    </a:cubicBezTo>
                    <a:cubicBezTo>
                      <a:pt x="0" y="109"/>
                      <a:pt x="0" y="109"/>
                      <a:pt x="0" y="109"/>
                    </a:cubicBezTo>
                    <a:cubicBezTo>
                      <a:pt x="156" y="109"/>
                      <a:pt x="156" y="109"/>
                      <a:pt x="156" y="109"/>
                    </a:cubicBezTo>
                    <a:cubicBezTo>
                      <a:pt x="156" y="6"/>
                      <a:pt x="156" y="6"/>
                      <a:pt x="156" y="6"/>
                    </a:cubicBezTo>
                    <a:cubicBezTo>
                      <a:pt x="156" y="3"/>
                      <a:pt x="153" y="0"/>
                      <a:pt x="1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grpSp>
        <p:pic>
          <p:nvPicPr>
            <p:cNvPr id="35" name="Graphic 34">
              <a:extLst>
                <a:ext uri="{FF2B5EF4-FFF2-40B4-BE49-F238E27FC236}">
                  <a16:creationId xmlns:a16="http://schemas.microsoft.com/office/drawing/2014/main" id="{99217F28-CD9D-F444-8C64-20D577CB32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28297" y="2352121"/>
              <a:ext cx="914400" cy="914400"/>
            </a:xfrm>
            <a:prstGeom prst="rect">
              <a:avLst/>
            </a:prstGeom>
          </p:spPr>
        </p:pic>
      </p:grpSp>
      <p:grpSp>
        <p:nvGrpSpPr>
          <p:cNvPr id="40" name="Group 39">
            <a:extLst>
              <a:ext uri="{FF2B5EF4-FFF2-40B4-BE49-F238E27FC236}">
                <a16:creationId xmlns:a16="http://schemas.microsoft.com/office/drawing/2014/main" id="{FAFC04C2-8EEB-AA4F-8D2C-87CB51E94B43}"/>
              </a:ext>
            </a:extLst>
          </p:cNvPr>
          <p:cNvGrpSpPr/>
          <p:nvPr/>
        </p:nvGrpSpPr>
        <p:grpSpPr>
          <a:xfrm>
            <a:off x="9412155" y="1641520"/>
            <a:ext cx="1371600" cy="1371600"/>
            <a:chOff x="9353085" y="2109570"/>
            <a:chExt cx="1371600" cy="1371600"/>
          </a:xfrm>
        </p:grpSpPr>
        <p:grpSp>
          <p:nvGrpSpPr>
            <p:cNvPr id="23" name="Group 22">
              <a:extLst>
                <a:ext uri="{FF2B5EF4-FFF2-40B4-BE49-F238E27FC236}">
                  <a16:creationId xmlns:a16="http://schemas.microsoft.com/office/drawing/2014/main" id="{B6D7D1E6-85A1-C740-A545-6FFB6624A4F0}"/>
                </a:ext>
              </a:extLst>
            </p:cNvPr>
            <p:cNvGrpSpPr/>
            <p:nvPr/>
          </p:nvGrpSpPr>
          <p:grpSpPr>
            <a:xfrm>
              <a:off x="9353085" y="2109570"/>
              <a:ext cx="1371600" cy="1371600"/>
              <a:chOff x="9494605" y="2109570"/>
              <a:chExt cx="1371600" cy="1371600"/>
            </a:xfrm>
            <a:solidFill>
              <a:schemeClr val="bg1"/>
            </a:solidFill>
          </p:grpSpPr>
          <p:sp>
            <p:nvSpPr>
              <p:cNvPr id="24" name="Oval 23">
                <a:extLst>
                  <a:ext uri="{FF2B5EF4-FFF2-40B4-BE49-F238E27FC236}">
                    <a16:creationId xmlns:a16="http://schemas.microsoft.com/office/drawing/2014/main" id="{1FE821B4-65C4-5146-AF00-EEF9CC9585D4}"/>
                  </a:ext>
                </a:extLst>
              </p:cNvPr>
              <p:cNvSpPr/>
              <p:nvPr/>
            </p:nvSpPr>
            <p:spPr bwMode="auto">
              <a:xfrm>
                <a:off x="9494605" y="2109570"/>
                <a:ext cx="1371600" cy="1371600"/>
              </a:xfrm>
              <a:prstGeom prst="ellipse">
                <a:avLst/>
              </a:prstGeom>
              <a:grpFill/>
              <a:ln>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25" name="Group 125" descr="shield, lock">
                <a:extLst>
                  <a:ext uri="{FF2B5EF4-FFF2-40B4-BE49-F238E27FC236}">
                    <a16:creationId xmlns:a16="http://schemas.microsoft.com/office/drawing/2014/main" id="{1CC5AE89-9CEA-2741-93EC-CB776EF19EA7}"/>
                  </a:ext>
                </a:extLst>
              </p:cNvPr>
              <p:cNvGrpSpPr>
                <a:grpSpLocks noChangeAspect="1"/>
              </p:cNvGrpSpPr>
              <p:nvPr/>
            </p:nvGrpSpPr>
            <p:grpSpPr bwMode="auto">
              <a:xfrm>
                <a:off x="9766069" y="2382431"/>
                <a:ext cx="828674" cy="825880"/>
                <a:chOff x="2224" y="3045"/>
                <a:chExt cx="297" cy="296"/>
              </a:xfrm>
              <a:grpFill/>
            </p:grpSpPr>
            <p:sp>
              <p:nvSpPr>
                <p:cNvPr id="26" name="AutoShape 124">
                  <a:extLst>
                    <a:ext uri="{FF2B5EF4-FFF2-40B4-BE49-F238E27FC236}">
                      <a16:creationId xmlns:a16="http://schemas.microsoft.com/office/drawing/2014/main" id="{3F7B6D30-93D5-5445-96F3-1829FDF9470B}"/>
                    </a:ext>
                  </a:extLst>
                </p:cNvPr>
                <p:cNvSpPr>
                  <a:spLocks noChangeAspect="1" noChangeArrowheads="1" noTextEdit="1"/>
                </p:cNvSpPr>
                <p:nvPr/>
              </p:nvSpPr>
              <p:spPr bwMode="auto">
                <a:xfrm>
                  <a:off x="2224" y="3045"/>
                  <a:ext cx="297" cy="2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127">
                  <a:extLst>
                    <a:ext uri="{FF2B5EF4-FFF2-40B4-BE49-F238E27FC236}">
                      <a16:creationId xmlns:a16="http://schemas.microsoft.com/office/drawing/2014/main" id="{BBE1C389-5146-D744-8F92-B3D660954B8D}"/>
                    </a:ext>
                  </a:extLst>
                </p:cNvPr>
                <p:cNvSpPr>
                  <a:spLocks noChangeArrowheads="1"/>
                </p:cNvSpPr>
                <p:nvPr/>
              </p:nvSpPr>
              <p:spPr bwMode="auto">
                <a:xfrm>
                  <a:off x="2224" y="3045"/>
                  <a:ext cx="297" cy="2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29">
                  <a:extLst>
                    <a:ext uri="{FF2B5EF4-FFF2-40B4-BE49-F238E27FC236}">
                      <a16:creationId xmlns:a16="http://schemas.microsoft.com/office/drawing/2014/main" id="{820F3E6B-5207-FA40-BE41-8E27800FC782}"/>
                    </a:ext>
                  </a:extLst>
                </p:cNvPr>
                <p:cNvSpPr>
                  <a:spLocks/>
                </p:cNvSpPr>
                <p:nvPr/>
              </p:nvSpPr>
              <p:spPr bwMode="auto">
                <a:xfrm>
                  <a:off x="2356" y="3164"/>
                  <a:ext cx="34" cy="68"/>
                </a:xfrm>
                <a:custGeom>
                  <a:avLst/>
                  <a:gdLst>
                    <a:gd name="T0" fmla="*/ 16 w 22"/>
                    <a:gd name="T1" fmla="*/ 22 h 44"/>
                    <a:gd name="T2" fmla="*/ 16 w 22"/>
                    <a:gd name="T3" fmla="*/ 44 h 44"/>
                    <a:gd name="T4" fmla="*/ 7 w 22"/>
                    <a:gd name="T5" fmla="*/ 44 h 44"/>
                    <a:gd name="T6" fmla="*/ 7 w 22"/>
                    <a:gd name="T7" fmla="*/ 22 h 44"/>
                    <a:gd name="T8" fmla="*/ 0 w 22"/>
                    <a:gd name="T9" fmla="*/ 11 h 44"/>
                    <a:gd name="T10" fmla="*/ 11 w 22"/>
                    <a:gd name="T11" fmla="*/ 0 h 44"/>
                    <a:gd name="T12" fmla="*/ 22 w 22"/>
                    <a:gd name="T13" fmla="*/ 11 h 44"/>
                    <a:gd name="T14" fmla="*/ 16 w 22"/>
                    <a:gd name="T15" fmla="*/ 2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4">
                      <a:moveTo>
                        <a:pt x="16" y="22"/>
                      </a:moveTo>
                      <a:cubicBezTo>
                        <a:pt x="16" y="44"/>
                        <a:pt x="16" y="44"/>
                        <a:pt x="16" y="44"/>
                      </a:cubicBezTo>
                      <a:cubicBezTo>
                        <a:pt x="7" y="44"/>
                        <a:pt x="7" y="44"/>
                        <a:pt x="7" y="44"/>
                      </a:cubicBezTo>
                      <a:cubicBezTo>
                        <a:pt x="7" y="22"/>
                        <a:pt x="7" y="22"/>
                        <a:pt x="7" y="22"/>
                      </a:cubicBezTo>
                      <a:cubicBezTo>
                        <a:pt x="2" y="20"/>
                        <a:pt x="0" y="16"/>
                        <a:pt x="0" y="11"/>
                      </a:cubicBezTo>
                      <a:cubicBezTo>
                        <a:pt x="0" y="5"/>
                        <a:pt x="5" y="0"/>
                        <a:pt x="11" y="0"/>
                      </a:cubicBezTo>
                      <a:cubicBezTo>
                        <a:pt x="17" y="0"/>
                        <a:pt x="22" y="5"/>
                        <a:pt x="22" y="11"/>
                      </a:cubicBezTo>
                      <a:cubicBezTo>
                        <a:pt x="22" y="16"/>
                        <a:pt x="20" y="20"/>
                        <a:pt x="1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37" name="Graphic 36">
              <a:extLst>
                <a:ext uri="{FF2B5EF4-FFF2-40B4-BE49-F238E27FC236}">
                  <a16:creationId xmlns:a16="http://schemas.microsoft.com/office/drawing/2014/main" id="{92B9A86E-A79B-244B-973E-7609472762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1036" y="2345506"/>
              <a:ext cx="914400" cy="914400"/>
            </a:xfrm>
            <a:prstGeom prst="rect">
              <a:avLst/>
            </a:prstGeom>
          </p:spPr>
        </p:pic>
      </p:grpSp>
    </p:spTree>
    <p:extLst>
      <p:ext uri="{BB962C8B-B14F-4D97-AF65-F5344CB8AC3E}">
        <p14:creationId xmlns:p14="http://schemas.microsoft.com/office/powerpoint/2010/main" val="758404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500"/>
                                  </p:stCondLst>
                                  <p:childTnLst>
                                    <p:animMotion origin="layout" path="M -2.29167E-6 0.04491 L -2.29167E-6 0.00023 " pathEditMode="relative" rAng="0" ptsTypes="AA">
                                      <p:cBhvr>
                                        <p:cTn id="9" dur="500" fill="hold"/>
                                        <p:tgtEl>
                                          <p:spTgt spid="5"/>
                                        </p:tgtEl>
                                        <p:attrNameLst>
                                          <p:attrName>ppt_x</p:attrName>
                                          <p:attrName>ppt_y</p:attrName>
                                        </p:attrNameLst>
                                      </p:cBhvr>
                                      <p:rCtr x="0" y="-2245"/>
                                    </p:animMotion>
                                  </p:childTnLst>
                                </p:cTn>
                              </p:par>
                              <p:par>
                                <p:cTn id="10" presetID="10"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750"/>
                                  </p:stCondLst>
                                  <p:childTnLst>
                                    <p:animMotion origin="layout" path="M -4.16667E-7 0.04491 L -4.16667E-7 0.00023 " pathEditMode="relative" rAng="0" ptsTypes="AA">
                                      <p:cBhvr>
                                        <p:cTn id="14" dur="500" fill="hold"/>
                                        <p:tgtEl>
                                          <p:spTgt spid="6"/>
                                        </p:tgtEl>
                                        <p:attrNameLst>
                                          <p:attrName>ppt_x</p:attrName>
                                          <p:attrName>ppt_y</p:attrName>
                                        </p:attrNameLst>
                                      </p:cBhvr>
                                      <p:rCtr x="0" y="-2245"/>
                                    </p:animMotion>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grpId="1" nodeType="withEffect">
                                  <p:stCondLst>
                                    <p:cond delay="1000"/>
                                  </p:stCondLst>
                                  <p:childTnLst>
                                    <p:animMotion origin="layout" path="M 3.54167E-6 0.04491 L 3.54167E-6 0.00023 " pathEditMode="relative" rAng="0" ptsTypes="AA">
                                      <p:cBhvr>
                                        <p:cTn id="19" dur="500" fill="hold"/>
                                        <p:tgtEl>
                                          <p:spTgt spid="7"/>
                                        </p:tgtEl>
                                        <p:attrNameLst>
                                          <p:attrName>ppt_x</p:attrName>
                                          <p:attrName>ppt_y</p:attrName>
                                        </p:attrNameLst>
                                      </p:cBhvr>
                                      <p:rCtr x="0" y="-2245"/>
                                    </p:animMotion>
                                  </p:childTnLst>
                                </p:cTn>
                              </p:par>
                              <p:par>
                                <p:cTn id="20" presetID="2" presetClass="entr" presetSubtype="4" decel="100000" fill="hold" grpId="0" nodeType="withEffect">
                                  <p:stCondLst>
                                    <p:cond delay="12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16" presetClass="entr" presetSubtype="21" fill="hold" grpId="0" nodeType="withEffect">
                                  <p:stCondLst>
                                    <p:cond delay="150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1" presetClass="entr" presetSubtype="0" fill="hold" nodeType="withEffect">
                                  <p:stCondLst>
                                    <p:cond delay="500"/>
                                  </p:stCondLst>
                                  <p:childTnLst>
                                    <p:set>
                                      <p:cBhvr>
                                        <p:cTn id="28" dur="1" fill="hold">
                                          <p:stCondLst>
                                            <p:cond delay="0"/>
                                          </p:stCondLst>
                                        </p:cTn>
                                        <p:tgtEl>
                                          <p:spTgt spid="38"/>
                                        </p:tgtEl>
                                        <p:attrNameLst>
                                          <p:attrName>style.visibility</p:attrName>
                                        </p:attrNameLst>
                                      </p:cBhvr>
                                      <p:to>
                                        <p:strVal val="visible"/>
                                      </p:to>
                                    </p:set>
                                  </p:childTnLst>
                                </p:cTn>
                              </p:par>
                              <p:par>
                                <p:cTn id="29" presetID="6" presetClass="emph" presetSubtype="0" accel="50000" autoRev="1" fill="hold" nodeType="withEffect">
                                  <p:stCondLst>
                                    <p:cond delay="0"/>
                                  </p:stCondLst>
                                  <p:childTnLst>
                                    <p:animScale>
                                      <p:cBhvr>
                                        <p:cTn id="30" dur="500" fill="hold"/>
                                        <p:tgtEl>
                                          <p:spTgt spid="38"/>
                                        </p:tgtEl>
                                      </p:cBhvr>
                                      <p:by x="0" y="0"/>
                                    </p:animScale>
                                  </p:childTnLst>
                                </p:cTn>
                              </p:par>
                              <p:par>
                                <p:cTn id="31" presetID="1" presetClass="entr" presetSubtype="0" fill="hold" nodeType="withEffect">
                                  <p:stCondLst>
                                    <p:cond delay="750"/>
                                  </p:stCondLst>
                                  <p:childTnLst>
                                    <p:set>
                                      <p:cBhvr>
                                        <p:cTn id="32" dur="1" fill="hold">
                                          <p:stCondLst>
                                            <p:cond delay="0"/>
                                          </p:stCondLst>
                                        </p:cTn>
                                        <p:tgtEl>
                                          <p:spTgt spid="39"/>
                                        </p:tgtEl>
                                        <p:attrNameLst>
                                          <p:attrName>style.visibility</p:attrName>
                                        </p:attrNameLst>
                                      </p:cBhvr>
                                      <p:to>
                                        <p:strVal val="visible"/>
                                      </p:to>
                                    </p:set>
                                  </p:childTnLst>
                                </p:cTn>
                              </p:par>
                              <p:par>
                                <p:cTn id="33" presetID="6" presetClass="emph" presetSubtype="0" accel="50000" autoRev="1" fill="hold" nodeType="withEffect">
                                  <p:stCondLst>
                                    <p:cond delay="0"/>
                                  </p:stCondLst>
                                  <p:childTnLst>
                                    <p:animScale>
                                      <p:cBhvr>
                                        <p:cTn id="34" dur="500" fill="hold"/>
                                        <p:tgtEl>
                                          <p:spTgt spid="39"/>
                                        </p:tgtEl>
                                      </p:cBhvr>
                                      <p:by x="0" y="0"/>
                                    </p:animScale>
                                  </p:childTnLst>
                                </p:cTn>
                              </p:par>
                              <p:par>
                                <p:cTn id="35" presetID="1" presetClass="entr" presetSubtype="0" fill="hold" nodeType="withEffect">
                                  <p:stCondLst>
                                    <p:cond delay="1000"/>
                                  </p:stCondLst>
                                  <p:childTnLst>
                                    <p:set>
                                      <p:cBhvr>
                                        <p:cTn id="36" dur="1" fill="hold">
                                          <p:stCondLst>
                                            <p:cond delay="0"/>
                                          </p:stCondLst>
                                        </p:cTn>
                                        <p:tgtEl>
                                          <p:spTgt spid="40"/>
                                        </p:tgtEl>
                                        <p:attrNameLst>
                                          <p:attrName>style.visibility</p:attrName>
                                        </p:attrNameLst>
                                      </p:cBhvr>
                                      <p:to>
                                        <p:strVal val="visible"/>
                                      </p:to>
                                    </p:set>
                                  </p:childTnLst>
                                </p:cTn>
                              </p:par>
                              <p:par>
                                <p:cTn id="37" presetID="6" presetClass="emph" presetSubtype="0" accel="50000" autoRev="1" fill="hold" nodeType="withEffect">
                                  <p:stCondLst>
                                    <p:cond delay="0"/>
                                  </p:stCondLst>
                                  <p:childTnLst>
                                    <p:animScale>
                                      <p:cBhvr>
                                        <p:cTn id="38" dur="500" fill="hold"/>
                                        <p:tgtEl>
                                          <p:spTgt spid="40"/>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7" grpId="0"/>
      <p:bldP spid="7" grpId="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spcBef>
                <a:spcPts val="1000"/>
              </a:spcBef>
            </a:pPr>
            <a:r>
              <a:rPr lang="en-US"/>
              <a:t>Enabling Interoperability of Health Data</a:t>
            </a:r>
            <a:endParaRPr lang="en-US" sz="2400">
              <a:solidFill>
                <a:schemeClr val="accent1"/>
              </a:solidFill>
            </a:endParaRPr>
          </a:p>
        </p:txBody>
      </p:sp>
      <p:grpSp>
        <p:nvGrpSpPr>
          <p:cNvPr id="21" name="Group 20">
            <a:extLst>
              <a:ext uri="{FF2B5EF4-FFF2-40B4-BE49-F238E27FC236}">
                <a16:creationId xmlns:a16="http://schemas.microsoft.com/office/drawing/2014/main" id="{B4D07637-BEEB-4522-81DB-CCB77DFB9D15}"/>
              </a:ext>
            </a:extLst>
          </p:cNvPr>
          <p:cNvGrpSpPr/>
          <p:nvPr/>
        </p:nvGrpSpPr>
        <p:grpSpPr>
          <a:xfrm>
            <a:off x="7102493" y="1652070"/>
            <a:ext cx="2285975" cy="3790603"/>
            <a:chOff x="5204850" y="2340314"/>
            <a:chExt cx="2285975" cy="3790603"/>
          </a:xfrm>
        </p:grpSpPr>
        <p:grpSp>
          <p:nvGrpSpPr>
            <p:cNvPr id="4" name="Group 3"/>
            <p:cNvGrpSpPr/>
            <p:nvPr/>
          </p:nvGrpSpPr>
          <p:grpSpPr>
            <a:xfrm>
              <a:off x="5204850" y="2340314"/>
              <a:ext cx="2285975" cy="3790603"/>
              <a:chOff x="269239" y="2586561"/>
              <a:chExt cx="2285975" cy="3790603"/>
            </a:xfrm>
          </p:grpSpPr>
          <p:sp>
            <p:nvSpPr>
              <p:cNvPr id="6" name="Freeform: Shape 5">
                <a:extLst>
                  <a:ext uri="{FF2B5EF4-FFF2-40B4-BE49-F238E27FC236}">
                    <a16:creationId xmlns:a16="http://schemas.microsoft.com/office/drawing/2014/main" id="{C8115A48-79FC-4BD4-8EBA-340A95E1E34F}"/>
                  </a:ext>
                </a:extLst>
              </p:cNvPr>
              <p:cNvSpPr/>
              <p:nvPr/>
            </p:nvSpPr>
            <p:spPr>
              <a:xfrm>
                <a:off x="269239" y="2586561"/>
                <a:ext cx="2285975" cy="3790603"/>
              </a:xfrm>
              <a:custGeom>
                <a:avLst/>
                <a:gdLst>
                  <a:gd name="connsiteX0" fmla="*/ 0 w 2784904"/>
                  <a:gd name="connsiteY0" fmla="*/ 0 h 1670942"/>
                  <a:gd name="connsiteX1" fmla="*/ 2784904 w 2784904"/>
                  <a:gd name="connsiteY1" fmla="*/ 0 h 1670942"/>
                  <a:gd name="connsiteX2" fmla="*/ 2784904 w 2784904"/>
                  <a:gd name="connsiteY2" fmla="*/ 1670942 h 1670942"/>
                  <a:gd name="connsiteX3" fmla="*/ 0 w 2784904"/>
                  <a:gd name="connsiteY3" fmla="*/ 1670942 h 1670942"/>
                  <a:gd name="connsiteX4" fmla="*/ 0 w 2784904"/>
                  <a:gd name="connsiteY4" fmla="*/ 0 h 167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904" h="1670942">
                    <a:moveTo>
                      <a:pt x="0" y="0"/>
                    </a:moveTo>
                    <a:lnTo>
                      <a:pt x="2784904" y="0"/>
                    </a:lnTo>
                    <a:lnTo>
                      <a:pt x="2784904" y="1670942"/>
                    </a:lnTo>
                    <a:lnTo>
                      <a:pt x="0" y="1670942"/>
                    </a:lnTo>
                    <a:lnTo>
                      <a:pt x="0" y="0"/>
                    </a:lnTo>
                    <a:close/>
                  </a:path>
                </a:pathLst>
              </a:custGeom>
              <a:solidFill>
                <a:srgbClr val="F3F3F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7160" tIns="1920240" rIns="137160" bIns="182880" numCol="1" spcCol="1270" anchor="t" anchorCtr="0">
                <a:noAutofit/>
              </a:bodyPr>
              <a:lstStyle/>
              <a:p>
                <a:pPr marL="0" marR="0" lvl="1" indent="0" algn="ctr" defTabSz="762000" rtl="0" eaLnBrk="1" fontAlgn="auto" latinLnBrk="0" hangingPunct="1">
                  <a:lnSpc>
                    <a:spcPct val="107000"/>
                  </a:lnSpc>
                  <a:spcBef>
                    <a:spcPts val="0"/>
                  </a:spcBef>
                  <a:spcAft>
                    <a:spcPts val="600"/>
                  </a:spcAft>
                  <a:buClr>
                    <a:srgbClr val="243A5E"/>
                  </a:buClr>
                  <a:buSzPct val="90000"/>
                  <a:buFontTx/>
                  <a:buNone/>
                  <a:tabLst/>
                  <a:defRPr/>
                </a:pPr>
                <a:r>
                  <a:rPr kumimoji="0" lang="en-US" sz="1600" b="1" i="0" u="none" strike="noStrike" kern="1200" cap="none" spc="0" normalizeH="0" baseline="0" noProof="0">
                    <a:ln>
                      <a:noFill/>
                    </a:ln>
                    <a:solidFill>
                      <a:srgbClr val="243A5E"/>
                    </a:solidFill>
                    <a:effectLst/>
                    <a:uLnTx/>
                    <a:uFillTx/>
                    <a:latin typeface="Segoe UI"/>
                    <a:ea typeface="Segoe UI Semibold" charset="0"/>
                    <a:cs typeface="Segoe UI Semibold" charset="0"/>
                  </a:rPr>
                  <a:t>RESEARCH</a:t>
                </a:r>
                <a:endParaRPr kumimoji="0" lang="en-US" sz="1200" b="1" i="0" u="none" strike="noStrike" kern="1200" cap="none" spc="0" normalizeH="0" baseline="0" noProof="0">
                  <a:ln>
                    <a:noFill/>
                  </a:ln>
                  <a:solidFill>
                    <a:srgbClr val="243A5E"/>
                  </a:solidFill>
                  <a:effectLst/>
                  <a:uLnTx/>
                  <a:uFillTx/>
                  <a:latin typeface="Segoe UI"/>
                  <a:ea typeface="Segoe UI Semibold" charset="0"/>
                  <a:cs typeface="Segoe UI Semibold" charset="0"/>
                </a:endParaRPr>
              </a:p>
              <a:p>
                <a:pPr marL="0" marR="0" lvl="1" indent="0" algn="ctr" defTabSz="762000" rtl="0" eaLnBrk="1" fontAlgn="auto" latinLnBrk="0" hangingPunct="1">
                  <a:lnSpc>
                    <a:spcPct val="107000"/>
                  </a:lnSpc>
                  <a:spcBef>
                    <a:spcPts val="0"/>
                  </a:spcBef>
                  <a:spcAft>
                    <a:spcPts val="600"/>
                  </a:spcAft>
                  <a:buClr>
                    <a:srgbClr val="243A5E"/>
                  </a:buClr>
                  <a:buSzPct val="90000"/>
                  <a:buFontTx/>
                  <a:buNone/>
                  <a:tabLst/>
                  <a:defRPr/>
                </a:pPr>
                <a:endParaRPr kumimoji="0" lang="en-US" sz="1200" b="0" i="0" u="none" strike="noStrike" kern="1200" cap="none" spc="0" normalizeH="0" baseline="0" noProof="0">
                  <a:ln>
                    <a:noFill/>
                  </a:ln>
                  <a:solidFill>
                    <a:srgbClr val="243A5E"/>
                  </a:solidFill>
                  <a:effectLst/>
                  <a:uLnTx/>
                  <a:uFillTx/>
                  <a:latin typeface="Segoe UI"/>
                  <a:ea typeface="Segoe UI Semilight" charset="0"/>
                  <a:cs typeface="Segoe UI Semilight" charset="0"/>
                </a:endParaRPr>
              </a:p>
            </p:txBody>
          </p:sp>
          <p:sp>
            <p:nvSpPr>
              <p:cNvPr id="50" name="Freeform: Shape 5">
                <a:extLst>
                  <a:ext uri="{FF2B5EF4-FFF2-40B4-BE49-F238E27FC236}">
                    <a16:creationId xmlns:a16="http://schemas.microsoft.com/office/drawing/2014/main" id="{C8115A48-79FC-4BD4-8EBA-340A95E1E34F}"/>
                  </a:ext>
                </a:extLst>
              </p:cNvPr>
              <p:cNvSpPr/>
              <p:nvPr/>
            </p:nvSpPr>
            <p:spPr>
              <a:xfrm>
                <a:off x="269240" y="4739591"/>
                <a:ext cx="2285974" cy="1425671"/>
              </a:xfrm>
              <a:custGeom>
                <a:avLst/>
                <a:gdLst>
                  <a:gd name="connsiteX0" fmla="*/ 0 w 2784904"/>
                  <a:gd name="connsiteY0" fmla="*/ 0 h 1670942"/>
                  <a:gd name="connsiteX1" fmla="*/ 2784904 w 2784904"/>
                  <a:gd name="connsiteY1" fmla="*/ 0 h 1670942"/>
                  <a:gd name="connsiteX2" fmla="*/ 2784904 w 2784904"/>
                  <a:gd name="connsiteY2" fmla="*/ 1670942 h 1670942"/>
                  <a:gd name="connsiteX3" fmla="*/ 0 w 2784904"/>
                  <a:gd name="connsiteY3" fmla="*/ 1670942 h 1670942"/>
                  <a:gd name="connsiteX4" fmla="*/ 0 w 2784904"/>
                  <a:gd name="connsiteY4" fmla="*/ 0 h 167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904" h="1670942">
                    <a:moveTo>
                      <a:pt x="0" y="0"/>
                    </a:moveTo>
                    <a:lnTo>
                      <a:pt x="2784904" y="0"/>
                    </a:lnTo>
                    <a:lnTo>
                      <a:pt x="2784904" y="1670942"/>
                    </a:lnTo>
                    <a:lnTo>
                      <a:pt x="0" y="1670942"/>
                    </a:lnTo>
                    <a:lnTo>
                      <a:pt x="0" y="0"/>
                    </a:lnTo>
                    <a:close/>
                  </a:path>
                </a:pathLst>
              </a:custGeom>
              <a:no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7160" tIns="182880" rIns="137160" bIns="182880" numCol="1" spcCol="1270" anchor="t" anchorCtr="0">
                <a:noAutofit/>
              </a:bodyPr>
              <a:lstStyle/>
              <a:p>
                <a:pPr marL="0" marR="0" lvl="1" indent="0" algn="ctr" defTabSz="7112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Enable new research opportunities through normalized clinical data.</a:t>
                </a:r>
              </a:p>
              <a:p>
                <a:pPr marL="0" marR="0" lvl="1" indent="0" algn="ctr" defTabSz="711200" rtl="0" eaLnBrk="1" fontAlgn="auto" latinLnBrk="0" hangingPunct="1">
                  <a:lnSpc>
                    <a:spcPct val="90000"/>
                  </a:lnSpc>
                  <a:spcBef>
                    <a:spcPct val="0"/>
                  </a:spcBef>
                  <a:spcAft>
                    <a:spcPct val="150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5" name="Graphic 4" descr="Microscope">
              <a:extLst>
                <a:ext uri="{FF2B5EF4-FFF2-40B4-BE49-F238E27FC236}">
                  <a16:creationId xmlns:a16="http://schemas.microsoft.com/office/drawing/2014/main" id="{347A8B57-F8A2-496E-9447-25D2F111D3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2037" y="2774920"/>
              <a:ext cx="1371600" cy="1371600"/>
            </a:xfrm>
            <a:prstGeom prst="rect">
              <a:avLst/>
            </a:prstGeom>
          </p:spPr>
        </p:pic>
      </p:grpSp>
      <p:grpSp>
        <p:nvGrpSpPr>
          <p:cNvPr id="20" name="Group 19">
            <a:extLst>
              <a:ext uri="{FF2B5EF4-FFF2-40B4-BE49-F238E27FC236}">
                <a16:creationId xmlns:a16="http://schemas.microsoft.com/office/drawing/2014/main" id="{28AA4C50-A0A4-4F6D-ADA6-11E4E53AFAC7}"/>
              </a:ext>
            </a:extLst>
          </p:cNvPr>
          <p:cNvGrpSpPr/>
          <p:nvPr/>
        </p:nvGrpSpPr>
        <p:grpSpPr>
          <a:xfrm>
            <a:off x="4620198" y="1652071"/>
            <a:ext cx="2285975" cy="3790603"/>
            <a:chOff x="2396687" y="2340314"/>
            <a:chExt cx="2285975" cy="3790603"/>
          </a:xfrm>
        </p:grpSpPr>
        <p:grpSp>
          <p:nvGrpSpPr>
            <p:cNvPr id="69" name="Group 68">
              <a:extLst>
                <a:ext uri="{FF2B5EF4-FFF2-40B4-BE49-F238E27FC236}">
                  <a16:creationId xmlns:a16="http://schemas.microsoft.com/office/drawing/2014/main" id="{2CBB283C-C616-4BF9-AEB5-01D8672BC52E}"/>
                </a:ext>
              </a:extLst>
            </p:cNvPr>
            <p:cNvGrpSpPr/>
            <p:nvPr/>
          </p:nvGrpSpPr>
          <p:grpSpPr>
            <a:xfrm>
              <a:off x="2396687" y="2340314"/>
              <a:ext cx="2285975" cy="3790603"/>
              <a:chOff x="528788" y="2584696"/>
              <a:chExt cx="2285975" cy="3790603"/>
            </a:xfrm>
          </p:grpSpPr>
          <p:sp>
            <p:nvSpPr>
              <p:cNvPr id="67" name="Freeform: Shape 66">
                <a:extLst>
                  <a:ext uri="{FF2B5EF4-FFF2-40B4-BE49-F238E27FC236}">
                    <a16:creationId xmlns:a16="http://schemas.microsoft.com/office/drawing/2014/main" id="{25E8087C-AE95-4289-A252-449CE5F02E2C}"/>
                  </a:ext>
                </a:extLst>
              </p:cNvPr>
              <p:cNvSpPr/>
              <p:nvPr/>
            </p:nvSpPr>
            <p:spPr>
              <a:xfrm>
                <a:off x="528788" y="2584696"/>
                <a:ext cx="2285975" cy="3790603"/>
              </a:xfrm>
              <a:custGeom>
                <a:avLst/>
                <a:gdLst>
                  <a:gd name="connsiteX0" fmla="*/ 0 w 2784904"/>
                  <a:gd name="connsiteY0" fmla="*/ 0 h 1670942"/>
                  <a:gd name="connsiteX1" fmla="*/ 2784904 w 2784904"/>
                  <a:gd name="connsiteY1" fmla="*/ 0 h 1670942"/>
                  <a:gd name="connsiteX2" fmla="*/ 2784904 w 2784904"/>
                  <a:gd name="connsiteY2" fmla="*/ 1670942 h 1670942"/>
                  <a:gd name="connsiteX3" fmla="*/ 0 w 2784904"/>
                  <a:gd name="connsiteY3" fmla="*/ 1670942 h 1670942"/>
                  <a:gd name="connsiteX4" fmla="*/ 0 w 2784904"/>
                  <a:gd name="connsiteY4" fmla="*/ 0 h 167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904" h="1670942">
                    <a:moveTo>
                      <a:pt x="0" y="0"/>
                    </a:moveTo>
                    <a:lnTo>
                      <a:pt x="2784904" y="0"/>
                    </a:lnTo>
                    <a:lnTo>
                      <a:pt x="2784904" y="1670942"/>
                    </a:lnTo>
                    <a:lnTo>
                      <a:pt x="0" y="1670942"/>
                    </a:lnTo>
                    <a:lnTo>
                      <a:pt x="0" y="0"/>
                    </a:lnTo>
                    <a:close/>
                  </a:path>
                </a:pathLst>
              </a:custGeom>
              <a:solidFill>
                <a:srgbClr val="F3F3F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7160" tIns="1920240" rIns="137160" bIns="182880" numCol="1" spcCol="1270" anchor="t" anchorCtr="0">
                <a:noAutofit/>
              </a:bodyPr>
              <a:lstStyle/>
              <a:p>
                <a:pPr marL="0" marR="0" lvl="1" indent="0" algn="ctr" defTabSz="762000" rtl="0" eaLnBrk="1" fontAlgn="auto" latinLnBrk="0" hangingPunct="1">
                  <a:lnSpc>
                    <a:spcPct val="107000"/>
                  </a:lnSpc>
                  <a:spcBef>
                    <a:spcPts val="0"/>
                  </a:spcBef>
                  <a:spcAft>
                    <a:spcPts val="600"/>
                  </a:spcAft>
                  <a:buClr>
                    <a:srgbClr val="243A5E"/>
                  </a:buClr>
                  <a:buSzPct val="90000"/>
                  <a:buFontTx/>
                  <a:buNone/>
                  <a:tabLst/>
                  <a:defRPr/>
                </a:pPr>
                <a:r>
                  <a:rPr kumimoji="0" lang="en-US" sz="1600" b="1" i="0" u="none" strike="noStrike" kern="1200" cap="none" spc="0" normalizeH="0" baseline="0" noProof="0">
                    <a:ln>
                      <a:noFill/>
                    </a:ln>
                    <a:solidFill>
                      <a:srgbClr val="243A5E"/>
                    </a:solidFill>
                    <a:effectLst/>
                    <a:uLnTx/>
                    <a:uFillTx/>
                    <a:latin typeface="Segoe UI"/>
                    <a:ea typeface="Segoe UI Semibold" charset="0"/>
                    <a:cs typeface="Segoe UI Semibold" charset="0"/>
                  </a:rPr>
                  <a:t>INTEROPERABILITY</a:t>
                </a:r>
                <a:endParaRPr kumimoji="0" lang="en-US" sz="1200" b="1" i="0" u="none" strike="noStrike" kern="1200" cap="none" spc="0" normalizeH="0" baseline="0" noProof="0">
                  <a:ln>
                    <a:noFill/>
                  </a:ln>
                  <a:solidFill>
                    <a:srgbClr val="243A5E"/>
                  </a:solidFill>
                  <a:effectLst/>
                  <a:uLnTx/>
                  <a:uFillTx/>
                  <a:latin typeface="Segoe UI"/>
                  <a:ea typeface="Segoe UI Semibold" charset="0"/>
                  <a:cs typeface="Segoe UI Semibold" charset="0"/>
                </a:endParaRPr>
              </a:p>
              <a:p>
                <a:pPr marL="0" marR="0" lvl="1" indent="0" algn="l" defTabSz="762000" rtl="0" eaLnBrk="1" fontAlgn="auto" latinLnBrk="0" hangingPunct="1">
                  <a:lnSpc>
                    <a:spcPct val="107000"/>
                  </a:lnSpc>
                  <a:spcBef>
                    <a:spcPts val="0"/>
                  </a:spcBef>
                  <a:spcAft>
                    <a:spcPts val="600"/>
                  </a:spcAft>
                  <a:buClr>
                    <a:srgbClr val="243A5E"/>
                  </a:buClr>
                  <a:buSzPct val="90000"/>
                  <a:buFontTx/>
                  <a:buNone/>
                  <a:tabLst/>
                  <a:defRPr/>
                </a:pPr>
                <a:endParaRPr kumimoji="0" lang="en-US" sz="1200" b="0" i="0" u="none" strike="noStrike" kern="1200" cap="none" spc="0" normalizeH="0" baseline="0" noProof="0">
                  <a:ln>
                    <a:noFill/>
                  </a:ln>
                  <a:solidFill>
                    <a:srgbClr val="243A5E"/>
                  </a:solidFill>
                  <a:effectLst/>
                  <a:uLnTx/>
                  <a:uFillTx/>
                  <a:latin typeface="Segoe UI"/>
                  <a:ea typeface="Segoe UI Semilight" charset="0"/>
                  <a:cs typeface="Segoe UI Semilight" charset="0"/>
                </a:endParaRPr>
              </a:p>
            </p:txBody>
          </p:sp>
          <p:sp>
            <p:nvSpPr>
              <p:cNvPr id="68" name="Freeform: Shape 5">
                <a:extLst>
                  <a:ext uri="{FF2B5EF4-FFF2-40B4-BE49-F238E27FC236}">
                    <a16:creationId xmlns:a16="http://schemas.microsoft.com/office/drawing/2014/main" id="{DD5EB0B7-ADF7-4CC4-A1B8-31E3D8D9B614}"/>
                  </a:ext>
                </a:extLst>
              </p:cNvPr>
              <p:cNvSpPr/>
              <p:nvPr/>
            </p:nvSpPr>
            <p:spPr>
              <a:xfrm>
                <a:off x="528789" y="4737726"/>
                <a:ext cx="2285974" cy="1425671"/>
              </a:xfrm>
              <a:custGeom>
                <a:avLst/>
                <a:gdLst>
                  <a:gd name="connsiteX0" fmla="*/ 0 w 2784904"/>
                  <a:gd name="connsiteY0" fmla="*/ 0 h 1670942"/>
                  <a:gd name="connsiteX1" fmla="*/ 2784904 w 2784904"/>
                  <a:gd name="connsiteY1" fmla="*/ 0 h 1670942"/>
                  <a:gd name="connsiteX2" fmla="*/ 2784904 w 2784904"/>
                  <a:gd name="connsiteY2" fmla="*/ 1670942 h 1670942"/>
                  <a:gd name="connsiteX3" fmla="*/ 0 w 2784904"/>
                  <a:gd name="connsiteY3" fmla="*/ 1670942 h 1670942"/>
                  <a:gd name="connsiteX4" fmla="*/ 0 w 2784904"/>
                  <a:gd name="connsiteY4" fmla="*/ 0 h 167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904" h="1670942">
                    <a:moveTo>
                      <a:pt x="0" y="0"/>
                    </a:moveTo>
                    <a:lnTo>
                      <a:pt x="2784904" y="0"/>
                    </a:lnTo>
                    <a:lnTo>
                      <a:pt x="2784904" y="1670942"/>
                    </a:lnTo>
                    <a:lnTo>
                      <a:pt x="0" y="1670942"/>
                    </a:lnTo>
                    <a:lnTo>
                      <a:pt x="0" y="0"/>
                    </a:lnTo>
                    <a:close/>
                  </a:path>
                </a:pathLst>
              </a:custGeom>
              <a:no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7160" tIns="182880" rIns="137160" bIns="182880" numCol="1" spcCol="1270" anchor="t" anchorCtr="0">
                <a:noAutofit/>
              </a:bodyPr>
              <a:lstStyle/>
              <a:p>
                <a:pPr marL="0" marR="0" lvl="1" indent="0" algn="ctr" defTabSz="7112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Create new</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healthcare systems of engagement by connecting data from multiple systems</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of record.</a:t>
                </a:r>
              </a:p>
            </p:txBody>
          </p:sp>
        </p:grpSp>
        <p:pic>
          <p:nvPicPr>
            <p:cNvPr id="11" name="Graphic 10" descr="Gears">
              <a:extLst>
                <a:ext uri="{FF2B5EF4-FFF2-40B4-BE49-F238E27FC236}">
                  <a16:creationId xmlns:a16="http://schemas.microsoft.com/office/drawing/2014/main" id="{BBB32FEE-5926-4CDB-876C-0B5E0D87E1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3874" y="2774920"/>
              <a:ext cx="1371600" cy="1371600"/>
            </a:xfrm>
            <a:prstGeom prst="rect">
              <a:avLst/>
            </a:prstGeom>
          </p:spPr>
        </p:pic>
      </p:grpSp>
      <p:grpSp>
        <p:nvGrpSpPr>
          <p:cNvPr id="22" name="Group 21">
            <a:extLst>
              <a:ext uri="{FF2B5EF4-FFF2-40B4-BE49-F238E27FC236}">
                <a16:creationId xmlns:a16="http://schemas.microsoft.com/office/drawing/2014/main" id="{CF509BE2-0C0C-486E-9F0F-FEBCDE253DF5}"/>
              </a:ext>
            </a:extLst>
          </p:cNvPr>
          <p:cNvGrpSpPr/>
          <p:nvPr/>
        </p:nvGrpSpPr>
        <p:grpSpPr>
          <a:xfrm>
            <a:off x="9635031" y="1652069"/>
            <a:ext cx="2285975" cy="3790603"/>
            <a:chOff x="7026761" y="2340314"/>
            <a:chExt cx="2285975" cy="3790603"/>
          </a:xfrm>
        </p:grpSpPr>
        <p:grpSp>
          <p:nvGrpSpPr>
            <p:cNvPr id="57" name="Group 56"/>
            <p:cNvGrpSpPr/>
            <p:nvPr/>
          </p:nvGrpSpPr>
          <p:grpSpPr>
            <a:xfrm>
              <a:off x="7026761" y="2340314"/>
              <a:ext cx="2285975" cy="3790603"/>
              <a:chOff x="5692518" y="2586561"/>
              <a:chExt cx="2285975" cy="3790603"/>
            </a:xfrm>
          </p:grpSpPr>
          <p:sp>
            <p:nvSpPr>
              <p:cNvPr id="9" name="Freeform: Shape 8">
                <a:extLst>
                  <a:ext uri="{FF2B5EF4-FFF2-40B4-BE49-F238E27FC236}">
                    <a16:creationId xmlns:a16="http://schemas.microsoft.com/office/drawing/2014/main" id="{244CDC8F-E742-4A60-A101-D7F2F8D9210B}"/>
                  </a:ext>
                </a:extLst>
              </p:cNvPr>
              <p:cNvSpPr/>
              <p:nvPr/>
            </p:nvSpPr>
            <p:spPr>
              <a:xfrm>
                <a:off x="5692518" y="2586561"/>
                <a:ext cx="2285975" cy="3790603"/>
              </a:xfrm>
              <a:custGeom>
                <a:avLst/>
                <a:gdLst>
                  <a:gd name="connsiteX0" fmla="*/ 0 w 2784904"/>
                  <a:gd name="connsiteY0" fmla="*/ 0 h 1670942"/>
                  <a:gd name="connsiteX1" fmla="*/ 2784904 w 2784904"/>
                  <a:gd name="connsiteY1" fmla="*/ 0 h 1670942"/>
                  <a:gd name="connsiteX2" fmla="*/ 2784904 w 2784904"/>
                  <a:gd name="connsiteY2" fmla="*/ 1670942 h 1670942"/>
                  <a:gd name="connsiteX3" fmla="*/ 0 w 2784904"/>
                  <a:gd name="connsiteY3" fmla="*/ 1670942 h 1670942"/>
                  <a:gd name="connsiteX4" fmla="*/ 0 w 2784904"/>
                  <a:gd name="connsiteY4" fmla="*/ 0 h 167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904" h="1670942">
                    <a:moveTo>
                      <a:pt x="0" y="0"/>
                    </a:moveTo>
                    <a:lnTo>
                      <a:pt x="2784904" y="0"/>
                    </a:lnTo>
                    <a:lnTo>
                      <a:pt x="2784904" y="1670942"/>
                    </a:lnTo>
                    <a:lnTo>
                      <a:pt x="0" y="1670942"/>
                    </a:lnTo>
                    <a:lnTo>
                      <a:pt x="0" y="0"/>
                    </a:lnTo>
                    <a:close/>
                  </a:path>
                </a:pathLst>
              </a:custGeom>
              <a:solidFill>
                <a:schemeClr val="bg1">
                  <a:lumMod val="95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7160" tIns="1920240" rIns="91440" bIns="182880" numCol="1" spcCol="1270" anchor="t" anchorCtr="0">
                <a:noAutofit/>
              </a:bodyPr>
              <a:lstStyle/>
              <a:p>
                <a:pPr marL="0" marR="0" lvl="1" indent="0" algn="ctr" defTabSz="762000" rtl="0" eaLnBrk="1" fontAlgn="auto" latinLnBrk="0" hangingPunct="1">
                  <a:lnSpc>
                    <a:spcPct val="107000"/>
                  </a:lnSpc>
                  <a:spcBef>
                    <a:spcPts val="0"/>
                  </a:spcBef>
                  <a:spcAft>
                    <a:spcPts val="600"/>
                  </a:spcAft>
                  <a:buClr>
                    <a:srgbClr val="243A5E"/>
                  </a:buClr>
                  <a:buSzPct val="90000"/>
                  <a:buFontTx/>
                  <a:buNone/>
                  <a:tabLst/>
                  <a:defRPr/>
                </a:pPr>
                <a:r>
                  <a:rPr kumimoji="0" lang="en-US" sz="1600" b="1" i="0" u="none" strike="noStrike" kern="1200" cap="none" spc="0" normalizeH="0" baseline="0" noProof="0">
                    <a:ln>
                      <a:noFill/>
                    </a:ln>
                    <a:solidFill>
                      <a:srgbClr val="243A5E"/>
                    </a:solidFill>
                    <a:effectLst/>
                    <a:uLnTx/>
                    <a:uFillTx/>
                    <a:latin typeface="Segoe UI"/>
                    <a:ea typeface="Segoe UI Semibold" charset="0"/>
                    <a:cs typeface="Segoe UI Semibold" charset="0"/>
                  </a:rPr>
                  <a:t>STARTUP</a:t>
                </a:r>
                <a:endParaRPr kumimoji="0" lang="en-US" sz="1200" b="0" i="0" u="none" strike="noStrike" kern="1200" cap="none" spc="0" normalizeH="0" baseline="0" noProof="0">
                  <a:ln>
                    <a:noFill/>
                  </a:ln>
                  <a:solidFill>
                    <a:srgbClr val="243A5E"/>
                  </a:solidFill>
                  <a:effectLst/>
                  <a:uLnTx/>
                  <a:uFillTx/>
                  <a:latin typeface="Segoe UI"/>
                  <a:ea typeface="Segoe UI Semilight" charset="0"/>
                  <a:cs typeface="Segoe UI Semilight" charset="0"/>
                </a:endParaRPr>
              </a:p>
            </p:txBody>
          </p:sp>
          <p:sp>
            <p:nvSpPr>
              <p:cNvPr id="54" name="Freeform: Shape 8">
                <a:extLst>
                  <a:ext uri="{FF2B5EF4-FFF2-40B4-BE49-F238E27FC236}">
                    <a16:creationId xmlns:a16="http://schemas.microsoft.com/office/drawing/2014/main" id="{244CDC8F-E742-4A60-A101-D7F2F8D9210B}"/>
                  </a:ext>
                </a:extLst>
              </p:cNvPr>
              <p:cNvSpPr/>
              <p:nvPr/>
            </p:nvSpPr>
            <p:spPr>
              <a:xfrm>
                <a:off x="5692518" y="4739591"/>
                <a:ext cx="2285973" cy="1425671"/>
              </a:xfrm>
              <a:custGeom>
                <a:avLst/>
                <a:gdLst>
                  <a:gd name="connsiteX0" fmla="*/ 0 w 2784904"/>
                  <a:gd name="connsiteY0" fmla="*/ 0 h 1670942"/>
                  <a:gd name="connsiteX1" fmla="*/ 2784904 w 2784904"/>
                  <a:gd name="connsiteY1" fmla="*/ 0 h 1670942"/>
                  <a:gd name="connsiteX2" fmla="*/ 2784904 w 2784904"/>
                  <a:gd name="connsiteY2" fmla="*/ 1670942 h 1670942"/>
                  <a:gd name="connsiteX3" fmla="*/ 0 w 2784904"/>
                  <a:gd name="connsiteY3" fmla="*/ 1670942 h 1670942"/>
                  <a:gd name="connsiteX4" fmla="*/ 0 w 2784904"/>
                  <a:gd name="connsiteY4" fmla="*/ 0 h 167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904" h="1670942">
                    <a:moveTo>
                      <a:pt x="0" y="0"/>
                    </a:moveTo>
                    <a:lnTo>
                      <a:pt x="2784904" y="0"/>
                    </a:lnTo>
                    <a:lnTo>
                      <a:pt x="2784904" y="1670942"/>
                    </a:lnTo>
                    <a:lnTo>
                      <a:pt x="0" y="1670942"/>
                    </a:lnTo>
                    <a:lnTo>
                      <a:pt x="0" y="0"/>
                    </a:lnTo>
                    <a:close/>
                  </a:path>
                </a:pathLst>
              </a:custGeom>
              <a:no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7160" tIns="182880" rIns="137160" bIns="182880" numCol="1" spcCol="1270" anchor="t" anchorCtr="0">
                <a:noAutofit/>
              </a:bodyPr>
              <a:lstStyle/>
              <a:p>
                <a:pPr marL="0" marR="0" lvl="1" indent="0" algn="ctr" defTabSz="71120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Focus on the innovations you are investing in instead of the data platform.</a:t>
                </a:r>
              </a:p>
              <a:p>
                <a:pPr marL="0" marR="0" lvl="1" indent="0" algn="ctr" defTabSz="711200" rtl="0" eaLnBrk="1" fontAlgn="auto" latinLnBrk="0" hangingPunct="1">
                  <a:lnSpc>
                    <a:spcPct val="90000"/>
                  </a:lnSpc>
                  <a:spcBef>
                    <a:spcPct val="0"/>
                  </a:spcBef>
                  <a:spcAft>
                    <a:spcPct val="150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19" name="Graphic 18" descr="Watch">
              <a:extLst>
                <a:ext uri="{FF2B5EF4-FFF2-40B4-BE49-F238E27FC236}">
                  <a16:creationId xmlns:a16="http://schemas.microsoft.com/office/drawing/2014/main" id="{6D08C2B2-4C9B-4FD6-A22F-608C2D68BF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83948" y="2774920"/>
              <a:ext cx="1371600" cy="1371600"/>
            </a:xfrm>
            <a:prstGeom prst="rect">
              <a:avLst/>
            </a:prstGeom>
          </p:spPr>
        </p:pic>
      </p:grpSp>
    </p:spTree>
    <p:extLst>
      <p:ext uri="{BB962C8B-B14F-4D97-AF65-F5344CB8AC3E}">
        <p14:creationId xmlns:p14="http://schemas.microsoft.com/office/powerpoint/2010/main" val="274362861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14A428-C753-4900-B58A-994C6ED9667B}"/>
              </a:ext>
            </a:extLst>
          </p:cNvPr>
          <p:cNvSpPr/>
          <p:nvPr/>
        </p:nvSpPr>
        <p:spPr bwMode="auto">
          <a:xfrm>
            <a:off x="0" y="1193265"/>
            <a:ext cx="12192000" cy="5664735"/>
          </a:xfrm>
          <a:prstGeom prst="rect">
            <a:avLst/>
          </a:prstGeom>
          <a:solidFill>
            <a:schemeClr val="bg1">
              <a:alpha val="9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a:extLst>
              <a:ext uri="{FF2B5EF4-FFF2-40B4-BE49-F238E27FC236}">
                <a16:creationId xmlns:a16="http://schemas.microsoft.com/office/drawing/2014/main" id="{73A6881E-4F69-4C2F-92DD-23ACA1DB200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42811" y="1263340"/>
            <a:ext cx="6172235" cy="3587612"/>
          </a:xfrm>
          <a:prstGeom prst="rect">
            <a:avLst/>
          </a:prstGeom>
          <a:ln>
            <a:noFill/>
          </a:ln>
        </p:spPr>
      </p:pic>
      <p:sp>
        <p:nvSpPr>
          <p:cNvPr id="8" name="Title 7">
            <a:extLst>
              <a:ext uri="{FF2B5EF4-FFF2-40B4-BE49-F238E27FC236}">
                <a16:creationId xmlns:a16="http://schemas.microsoft.com/office/drawing/2014/main" id="{43F8F8F0-D14A-004A-8074-522B1AD14EF7}"/>
              </a:ext>
            </a:extLst>
          </p:cNvPr>
          <p:cNvSpPr>
            <a:spLocks noGrp="1"/>
          </p:cNvSpPr>
          <p:nvPr>
            <p:ph type="title"/>
          </p:nvPr>
        </p:nvSpPr>
        <p:spPr/>
        <p:txBody>
          <a:bodyPr/>
          <a:lstStyle/>
          <a:p>
            <a:r>
              <a:rPr lang="en-US"/>
              <a:t>Connecting at the point of care</a:t>
            </a:r>
          </a:p>
        </p:txBody>
      </p:sp>
      <p:sp>
        <p:nvSpPr>
          <p:cNvPr id="6" name="Rectangle 5">
            <a:extLst>
              <a:ext uri="{FF2B5EF4-FFF2-40B4-BE49-F238E27FC236}">
                <a16:creationId xmlns:a16="http://schemas.microsoft.com/office/drawing/2014/main" id="{9CDC5A94-D3C8-2842-A7AE-8D18248723AD}"/>
              </a:ext>
            </a:extLst>
          </p:cNvPr>
          <p:cNvSpPr/>
          <p:nvPr/>
        </p:nvSpPr>
        <p:spPr>
          <a:xfrm>
            <a:off x="4366268" y="5043959"/>
            <a:ext cx="3609553" cy="1371600"/>
          </a:xfrm>
          <a:prstGeom prst="rect">
            <a:avLst/>
          </a:prstGeom>
        </p:spPr>
        <p:txBody>
          <a:bodyPr wrap="square">
            <a:noAutofit/>
          </a:bodyPr>
          <a:lstStyle/>
          <a:p>
            <a:pPr marL="6350" lvl="0" indent="-6350" algn="ctr">
              <a:spcAft>
                <a:spcPts val="600"/>
              </a:spcAft>
              <a:defRPr/>
            </a:pPr>
            <a:r>
              <a:rPr lang="en-US" sz="2400" kern="0">
                <a:cs typeface="Segoe UI Light" panose="020B0502040204020203" pitchFamily="34" charset="0"/>
              </a:rPr>
              <a:t>New systems of engagement – clinician apps, patient apps</a:t>
            </a:r>
          </a:p>
        </p:txBody>
      </p:sp>
      <p:sp>
        <p:nvSpPr>
          <p:cNvPr id="7" name="Rectangle 6">
            <a:extLst>
              <a:ext uri="{FF2B5EF4-FFF2-40B4-BE49-F238E27FC236}">
                <a16:creationId xmlns:a16="http://schemas.microsoft.com/office/drawing/2014/main" id="{30C08339-E23D-9540-ABC0-E5FB663B520C}"/>
              </a:ext>
            </a:extLst>
          </p:cNvPr>
          <p:cNvSpPr/>
          <p:nvPr/>
        </p:nvSpPr>
        <p:spPr>
          <a:xfrm>
            <a:off x="8539709" y="5043959"/>
            <a:ext cx="3200400" cy="1371600"/>
          </a:xfrm>
          <a:prstGeom prst="rect">
            <a:avLst/>
          </a:prstGeom>
        </p:spPr>
        <p:txBody>
          <a:bodyPr wrap="square">
            <a:noAutofit/>
          </a:bodyPr>
          <a:lstStyle/>
          <a:p>
            <a:pPr marL="6350" lvl="0" indent="-6350" algn="ctr">
              <a:spcAft>
                <a:spcPts val="600"/>
              </a:spcAft>
              <a:defRPr/>
            </a:pPr>
            <a:r>
              <a:rPr lang="en-US" sz="2400" kern="0">
                <a:cs typeface="Segoe UI Light" panose="020B0502040204020203" pitchFamily="34" charset="0"/>
              </a:rPr>
              <a:t>Research and startup projects (e.g. </a:t>
            </a:r>
            <a:r>
              <a:rPr lang="en-US" sz="2400" kern="0" err="1">
                <a:cs typeface="Segoe UI Light" panose="020B0502040204020203" pitchFamily="34" charset="0"/>
              </a:rPr>
              <a:t>IoMT</a:t>
            </a:r>
            <a:r>
              <a:rPr lang="en-US" sz="2400" kern="0">
                <a:cs typeface="Segoe UI Light" panose="020B0502040204020203" pitchFamily="34" charset="0"/>
              </a:rPr>
              <a:t>)</a:t>
            </a:r>
          </a:p>
        </p:txBody>
      </p:sp>
      <p:sp>
        <p:nvSpPr>
          <p:cNvPr id="10" name="Rectangle 9">
            <a:extLst>
              <a:ext uri="{FF2B5EF4-FFF2-40B4-BE49-F238E27FC236}">
                <a16:creationId xmlns:a16="http://schemas.microsoft.com/office/drawing/2014/main" id="{C21396D1-406F-3F44-9C58-35F4502D1BC8}"/>
              </a:ext>
            </a:extLst>
          </p:cNvPr>
          <p:cNvSpPr/>
          <p:nvPr/>
        </p:nvSpPr>
        <p:spPr>
          <a:xfrm>
            <a:off x="601980" y="5059916"/>
            <a:ext cx="3200400" cy="1371600"/>
          </a:xfrm>
          <a:prstGeom prst="rect">
            <a:avLst/>
          </a:prstGeom>
        </p:spPr>
        <p:txBody>
          <a:bodyPr wrap="square">
            <a:noAutofit/>
          </a:bodyPr>
          <a:lstStyle/>
          <a:p>
            <a:pPr marL="6350" lvl="0" indent="-6350" algn="ctr">
              <a:spcAft>
                <a:spcPts val="600"/>
              </a:spcAft>
              <a:defRPr/>
            </a:pPr>
            <a:r>
              <a:rPr lang="en-US" sz="2400" kern="0" dirty="0">
                <a:cs typeface="Segoe UI Light" panose="020B0502040204020203" pitchFamily="34" charset="0"/>
              </a:rPr>
              <a:t>Health system interoperability</a:t>
            </a:r>
          </a:p>
        </p:txBody>
      </p:sp>
    </p:spTree>
    <p:extLst>
      <p:ext uri="{BB962C8B-B14F-4D97-AF65-F5344CB8AC3E}">
        <p14:creationId xmlns:p14="http://schemas.microsoft.com/office/powerpoint/2010/main" val="39182998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loud">
            <a:extLst>
              <a:ext uri="{FF2B5EF4-FFF2-40B4-BE49-F238E27FC236}">
                <a16:creationId xmlns:a16="http://schemas.microsoft.com/office/drawing/2014/main" id="{9DE8312F-D17C-4FB4-A180-91886030CEAC}"/>
              </a:ext>
            </a:extLst>
          </p:cNvPr>
          <p:cNvSpPr>
            <a:spLocks noChangeAspect="1"/>
          </p:cNvSpPr>
          <p:nvPr/>
        </p:nvSpPr>
        <p:spPr bwMode="auto">
          <a:xfrm flipH="1">
            <a:off x="3168635" y="1305251"/>
            <a:ext cx="9239465" cy="5849547"/>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 name="connsiteX0" fmla="*/ 10000 w 10000"/>
              <a:gd name="connsiteY0" fmla="*/ 6959 h 10225"/>
              <a:gd name="connsiteX1" fmla="*/ 8169 w 10000"/>
              <a:gd name="connsiteY1" fmla="*/ 10000 h 10225"/>
              <a:gd name="connsiteX2" fmla="*/ 2558 w 10000"/>
              <a:gd name="connsiteY2" fmla="*/ 10000 h 10225"/>
              <a:gd name="connsiteX3" fmla="*/ 2558 w 10000"/>
              <a:gd name="connsiteY3" fmla="*/ 10000 h 10225"/>
              <a:gd name="connsiteX4" fmla="*/ 2500 w 10000"/>
              <a:gd name="connsiteY4" fmla="*/ 10000 h 10225"/>
              <a:gd name="connsiteX5" fmla="*/ 0 w 10000"/>
              <a:gd name="connsiteY5" fmla="*/ 5991 h 10225"/>
              <a:gd name="connsiteX6" fmla="*/ 2500 w 10000"/>
              <a:gd name="connsiteY6" fmla="*/ 2028 h 10225"/>
              <a:gd name="connsiteX7" fmla="*/ 3023 w 10000"/>
              <a:gd name="connsiteY7" fmla="*/ 2074 h 10225"/>
              <a:gd name="connsiteX8" fmla="*/ 5349 w 10000"/>
              <a:gd name="connsiteY8" fmla="*/ 0 h 10225"/>
              <a:gd name="connsiteX9" fmla="*/ 8081 w 10000"/>
              <a:gd name="connsiteY9" fmla="*/ 3917 h 10225"/>
              <a:gd name="connsiteX10" fmla="*/ 8081 w 10000"/>
              <a:gd name="connsiteY10" fmla="*/ 3917 h 10225"/>
              <a:gd name="connsiteX11" fmla="*/ 10000 w 10000"/>
              <a:gd name="connsiteY11" fmla="*/ 6959 h 10225"/>
              <a:gd name="connsiteX0" fmla="*/ 10000 w 10000"/>
              <a:gd name="connsiteY0" fmla="*/ 6959 h 10026"/>
              <a:gd name="connsiteX1" fmla="*/ 8169 w 10000"/>
              <a:gd name="connsiteY1" fmla="*/ 10000 h 10026"/>
              <a:gd name="connsiteX2" fmla="*/ 2558 w 10000"/>
              <a:gd name="connsiteY2" fmla="*/ 10000 h 10026"/>
              <a:gd name="connsiteX3" fmla="*/ 2558 w 10000"/>
              <a:gd name="connsiteY3" fmla="*/ 10000 h 10026"/>
              <a:gd name="connsiteX4" fmla="*/ 2500 w 10000"/>
              <a:gd name="connsiteY4" fmla="*/ 10000 h 10026"/>
              <a:gd name="connsiteX5" fmla="*/ 0 w 10000"/>
              <a:gd name="connsiteY5" fmla="*/ 5991 h 10026"/>
              <a:gd name="connsiteX6" fmla="*/ 2500 w 10000"/>
              <a:gd name="connsiteY6" fmla="*/ 2028 h 10026"/>
              <a:gd name="connsiteX7" fmla="*/ 3023 w 10000"/>
              <a:gd name="connsiteY7" fmla="*/ 2074 h 10026"/>
              <a:gd name="connsiteX8" fmla="*/ 5349 w 10000"/>
              <a:gd name="connsiteY8" fmla="*/ 0 h 10026"/>
              <a:gd name="connsiteX9" fmla="*/ 8081 w 10000"/>
              <a:gd name="connsiteY9" fmla="*/ 3917 h 10026"/>
              <a:gd name="connsiteX10" fmla="*/ 8081 w 10000"/>
              <a:gd name="connsiteY10" fmla="*/ 3917 h 10026"/>
              <a:gd name="connsiteX11" fmla="*/ 10000 w 10000"/>
              <a:gd name="connsiteY11" fmla="*/ 6959 h 10026"/>
              <a:gd name="connsiteX0" fmla="*/ 10000 w 10000"/>
              <a:gd name="connsiteY0" fmla="*/ 6959 h 10026"/>
              <a:gd name="connsiteX1" fmla="*/ 8169 w 10000"/>
              <a:gd name="connsiteY1" fmla="*/ 10000 h 10026"/>
              <a:gd name="connsiteX2" fmla="*/ 2558 w 10000"/>
              <a:gd name="connsiteY2" fmla="*/ 10000 h 10026"/>
              <a:gd name="connsiteX3" fmla="*/ 2558 w 10000"/>
              <a:gd name="connsiteY3" fmla="*/ 10000 h 10026"/>
              <a:gd name="connsiteX4" fmla="*/ 2500 w 10000"/>
              <a:gd name="connsiteY4" fmla="*/ 10000 h 10026"/>
              <a:gd name="connsiteX5" fmla="*/ 0 w 10000"/>
              <a:gd name="connsiteY5" fmla="*/ 5991 h 10026"/>
              <a:gd name="connsiteX6" fmla="*/ 2500 w 10000"/>
              <a:gd name="connsiteY6" fmla="*/ 2028 h 10026"/>
              <a:gd name="connsiteX7" fmla="*/ 3023 w 10000"/>
              <a:gd name="connsiteY7" fmla="*/ 2074 h 10026"/>
              <a:gd name="connsiteX8" fmla="*/ 5349 w 10000"/>
              <a:gd name="connsiteY8" fmla="*/ 0 h 10026"/>
              <a:gd name="connsiteX9" fmla="*/ 8081 w 10000"/>
              <a:gd name="connsiteY9" fmla="*/ 3917 h 10026"/>
              <a:gd name="connsiteX10" fmla="*/ 8081 w 10000"/>
              <a:gd name="connsiteY10" fmla="*/ 3917 h 10026"/>
              <a:gd name="connsiteX11" fmla="*/ 10000 w 10000"/>
              <a:gd name="connsiteY11" fmla="*/ 6959 h 1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26">
                <a:moveTo>
                  <a:pt x="10000" y="6959"/>
                </a:moveTo>
                <a:cubicBezTo>
                  <a:pt x="10015" y="7973"/>
                  <a:pt x="9409" y="9962"/>
                  <a:pt x="8169" y="10000"/>
                </a:cubicBezTo>
                <a:cubicBezTo>
                  <a:pt x="6915" y="10060"/>
                  <a:pt x="2558" y="10000"/>
                  <a:pt x="2558" y="10000"/>
                </a:cubicBezTo>
                <a:lnTo>
                  <a:pt x="2558" y="10000"/>
                </a:lnTo>
                <a:lnTo>
                  <a:pt x="2500" y="10000"/>
                </a:lnTo>
                <a:cubicBezTo>
                  <a:pt x="1134" y="10000"/>
                  <a:pt x="0" y="8203"/>
                  <a:pt x="0" y="5991"/>
                </a:cubicBezTo>
                <a:cubicBezTo>
                  <a:pt x="0" y="3779"/>
                  <a:pt x="1134" y="2028"/>
                  <a:pt x="2500" y="2028"/>
                </a:cubicBezTo>
                <a:cubicBezTo>
                  <a:pt x="2674" y="2028"/>
                  <a:pt x="2849" y="2028"/>
                  <a:pt x="3023" y="2074"/>
                </a:cubicBezTo>
                <a:cubicBezTo>
                  <a:pt x="3517" y="829"/>
                  <a:pt x="4360" y="0"/>
                  <a:pt x="5349" y="0"/>
                </a:cubicBezTo>
                <a:cubicBezTo>
                  <a:pt x="6773" y="0"/>
                  <a:pt x="7936" y="1705"/>
                  <a:pt x="8081" y="3917"/>
                </a:cubicBezTo>
                <a:lnTo>
                  <a:pt x="8081" y="3917"/>
                </a:lnTo>
                <a:cubicBezTo>
                  <a:pt x="9157" y="3917"/>
                  <a:pt x="10000" y="5253"/>
                  <a:pt x="10000" y="6959"/>
                </a:cubicBezTo>
                <a:close/>
              </a:path>
            </a:pathLst>
          </a:custGeom>
          <a:solidFill>
            <a:schemeClr val="bg1"/>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0" tIns="457200" rIns="0" bIns="0"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spcBef>
                <a:spcPct val="0"/>
              </a:spcBef>
            </a:pPr>
            <a:endParaRPr lang="en-US" sz="2000" kern="0">
              <a:ln w="3175">
                <a:noFill/>
              </a:ln>
              <a:solidFill>
                <a:srgbClr val="000000"/>
              </a:solidFill>
              <a:latin typeface="Segoe UI Semibold"/>
              <a:cs typeface="Segoe UI Semilight" panose="020B0402040204020203" pitchFamily="34" charset="0"/>
            </a:endParaRPr>
          </a:p>
        </p:txBody>
      </p:sp>
      <p:sp>
        <p:nvSpPr>
          <p:cNvPr id="2" name="Title 1">
            <a:extLst>
              <a:ext uri="{FF2B5EF4-FFF2-40B4-BE49-F238E27FC236}">
                <a16:creationId xmlns:a16="http://schemas.microsoft.com/office/drawing/2014/main" id="{4FAE31F3-7CB3-4205-B521-5362DF3B0B01}"/>
              </a:ext>
            </a:extLst>
          </p:cNvPr>
          <p:cNvSpPr>
            <a:spLocks noGrp="1"/>
          </p:cNvSpPr>
          <p:nvPr>
            <p:ph type="title"/>
          </p:nvPr>
        </p:nvSpPr>
        <p:spPr/>
        <p:txBody>
          <a:bodyPr/>
          <a:lstStyle/>
          <a:p>
            <a:r>
              <a:rPr lang="en-US" dirty="0"/>
              <a:t>Enabling Healthcare Solutions in Azure</a:t>
            </a:r>
          </a:p>
        </p:txBody>
      </p:sp>
      <p:sp>
        <p:nvSpPr>
          <p:cNvPr id="52" name="TextBox 51">
            <a:extLst>
              <a:ext uri="{FF2B5EF4-FFF2-40B4-BE49-F238E27FC236}">
                <a16:creationId xmlns:a16="http://schemas.microsoft.com/office/drawing/2014/main" id="{A12B2214-0F22-4AB2-8127-88D36F0B1A52}"/>
              </a:ext>
            </a:extLst>
          </p:cNvPr>
          <p:cNvSpPr txBox="1"/>
          <p:nvPr/>
        </p:nvSpPr>
        <p:spPr>
          <a:xfrm>
            <a:off x="355138" y="2965179"/>
            <a:ext cx="1280160" cy="457200"/>
          </a:xfrm>
          <a:prstGeom prst="rect">
            <a:avLst/>
          </a:prstGeom>
          <a:solidFill>
            <a:schemeClr val="bg1"/>
          </a:solidFill>
          <a:ln w="28575" cap="sq">
            <a:noFill/>
            <a:prstDash val="solid"/>
            <a:miter lim="800000"/>
            <a:headEnd/>
            <a:tailEnd/>
          </a:ln>
          <a:effectLst>
            <a:outerShdw blurRad="127000" algn="ctr" rotWithShape="0">
              <a:prstClr val="black">
                <a:alpha val="20000"/>
              </a:prstClr>
            </a:outerShdw>
          </a:effectLst>
        </p:spPr>
        <p:txBody>
          <a:bodyPr vert="horz" wrap="square" lIns="0" tIns="0" rIns="0" bIns="0" numCol="1" anchor="ctr" anchorCtr="0" compatLnSpc="1">
            <a:prstTxWarp prst="textNoShape">
              <a:avLst/>
            </a:prstTxWarp>
          </a:bodyPr>
          <a:lstStyle>
            <a:defPPr>
              <a:defRPr lang="en-US"/>
            </a:defPPr>
            <a:lvl1pPr algn="ctr" defTabSz="932384">
              <a:defRPr sz="1200">
                <a:ln w="3175">
                  <a:noFill/>
                </a:ln>
                <a:solidFill>
                  <a:srgbClr val="000000"/>
                </a:solidFill>
                <a:latin typeface="+mj-lt"/>
                <a:cs typeface="Segoe UI Semilight" panose="020B0402040204020203" pitchFamily="34" charset="0"/>
              </a:defRPr>
            </a:lvl1pPr>
            <a:lvl2pPr marL="466371" defTabSz="932742"/>
            <a:lvl3pPr marL="932742" defTabSz="932742"/>
            <a:lvl4pPr marL="1399113" defTabSz="932742"/>
            <a:lvl5pPr marL="1865484" defTabSz="932742"/>
            <a:lvl6pPr marL="2331856" defTabSz="932742"/>
            <a:lvl7pPr marL="2798226" defTabSz="932742"/>
            <a:lvl8pPr marL="3264597" defTabSz="932742"/>
            <a:lvl9pPr marL="3730969" defTabSz="932742"/>
          </a:lstStyle>
          <a:p>
            <a:pPr>
              <a:lnSpc>
                <a:spcPct val="90000"/>
              </a:lnSpc>
            </a:pPr>
            <a:r>
              <a:rPr lang="en-US"/>
              <a:t>-omics</a:t>
            </a:r>
          </a:p>
        </p:txBody>
      </p:sp>
      <p:sp>
        <p:nvSpPr>
          <p:cNvPr id="58" name="TextBox 57">
            <a:extLst>
              <a:ext uri="{FF2B5EF4-FFF2-40B4-BE49-F238E27FC236}">
                <a16:creationId xmlns:a16="http://schemas.microsoft.com/office/drawing/2014/main" id="{0FC6F2A4-6A6E-4D0B-8FF3-0AC9A33AE710}"/>
              </a:ext>
            </a:extLst>
          </p:cNvPr>
          <p:cNvSpPr txBox="1"/>
          <p:nvPr/>
        </p:nvSpPr>
        <p:spPr>
          <a:xfrm>
            <a:off x="355138" y="2268310"/>
            <a:ext cx="1280160" cy="457200"/>
          </a:xfrm>
          <a:prstGeom prst="rect">
            <a:avLst/>
          </a:prstGeom>
          <a:solidFill>
            <a:schemeClr val="bg1"/>
          </a:solidFill>
          <a:ln w="28575" cap="sq">
            <a:noFill/>
            <a:prstDash val="solid"/>
            <a:miter lim="800000"/>
            <a:headEnd/>
            <a:tailEnd/>
          </a:ln>
          <a:effectLst>
            <a:outerShdw blurRad="127000" algn="ctr" rotWithShape="0">
              <a:prstClr val="black">
                <a:alpha val="20000"/>
              </a:prstClr>
            </a:outerShdw>
          </a:effectLst>
        </p:spPr>
        <p:txBody>
          <a:bodyPr vert="horz" wrap="square" lIns="0" tIns="0" rIns="0" bIns="0" numCol="1" anchor="ctr" anchorCtr="0" compatLnSpc="1">
            <a:prstTxWarp prst="textNoShape">
              <a:avLst/>
            </a:prstTxWarp>
          </a:bodyPr>
          <a:lstStyle>
            <a:defPPr>
              <a:defRPr lang="en-US"/>
            </a:defPPr>
            <a:lvl1pPr algn="ctr" defTabSz="932384">
              <a:defRPr sz="1200">
                <a:ln w="3175">
                  <a:noFill/>
                </a:ln>
                <a:solidFill>
                  <a:srgbClr val="000000"/>
                </a:solidFill>
                <a:latin typeface="+mj-lt"/>
                <a:cs typeface="Segoe UI Semilight" panose="020B0402040204020203" pitchFamily="34" charset="0"/>
              </a:defRPr>
            </a:lvl1pPr>
            <a:lvl2pPr marL="466371" defTabSz="932742"/>
            <a:lvl3pPr marL="932742" defTabSz="932742"/>
            <a:lvl4pPr marL="1399113" defTabSz="932742"/>
            <a:lvl5pPr marL="1865484" defTabSz="932742"/>
            <a:lvl6pPr marL="2331856" defTabSz="932742"/>
            <a:lvl7pPr marL="2798226" defTabSz="932742"/>
            <a:lvl8pPr marL="3264597" defTabSz="932742"/>
            <a:lvl9pPr marL="3730969" defTabSz="932742"/>
          </a:lstStyle>
          <a:p>
            <a:pPr>
              <a:lnSpc>
                <a:spcPct val="90000"/>
              </a:lnSpc>
            </a:pPr>
            <a:r>
              <a:rPr lang="en-US"/>
              <a:t>Imaging</a:t>
            </a:r>
          </a:p>
        </p:txBody>
      </p:sp>
      <p:sp>
        <p:nvSpPr>
          <p:cNvPr id="61" name="TextBox 60">
            <a:extLst>
              <a:ext uri="{FF2B5EF4-FFF2-40B4-BE49-F238E27FC236}">
                <a16:creationId xmlns:a16="http://schemas.microsoft.com/office/drawing/2014/main" id="{7B36DCAD-4C84-4599-A1AB-44FFC165660F}"/>
              </a:ext>
            </a:extLst>
          </p:cNvPr>
          <p:cNvSpPr txBox="1"/>
          <p:nvPr/>
        </p:nvSpPr>
        <p:spPr>
          <a:xfrm>
            <a:off x="355138" y="1571441"/>
            <a:ext cx="1280160" cy="457200"/>
          </a:xfrm>
          <a:prstGeom prst="rect">
            <a:avLst/>
          </a:prstGeom>
          <a:solidFill>
            <a:schemeClr val="bg1"/>
          </a:solidFill>
          <a:ln w="28575" cap="sq">
            <a:noFill/>
            <a:prstDash val="solid"/>
            <a:miter lim="800000"/>
            <a:headEnd/>
            <a:tailEnd/>
          </a:ln>
          <a:effectLst>
            <a:outerShdw blurRad="127000" algn="ctr" rotWithShape="0">
              <a:prstClr val="black">
                <a:alpha val="20000"/>
              </a:prstClr>
            </a:outerShdw>
          </a:effectLst>
        </p:spPr>
        <p:txBody>
          <a:bodyPr vert="horz" wrap="square" lIns="0" tIns="0" rIns="0" bIns="0" numCol="1" anchor="ctr" anchorCtr="0" compatLnSpc="1">
            <a:prstTxWarp prst="textNoShape">
              <a:avLst/>
            </a:prstTxWarp>
          </a:bodyPr>
          <a:lstStyle>
            <a:defPPr>
              <a:defRPr lang="en-US"/>
            </a:defPPr>
            <a:lvl1pPr algn="ctr" defTabSz="932384">
              <a:defRPr sz="1200">
                <a:ln w="3175">
                  <a:noFill/>
                </a:ln>
                <a:solidFill>
                  <a:srgbClr val="000000"/>
                </a:solidFill>
                <a:latin typeface="+mj-lt"/>
                <a:cs typeface="Segoe UI Semilight" panose="020B0402040204020203" pitchFamily="34" charset="0"/>
              </a:defRPr>
            </a:lvl1pPr>
            <a:lvl2pPr marL="466371" defTabSz="932742"/>
            <a:lvl3pPr marL="932742" defTabSz="932742"/>
            <a:lvl4pPr marL="1399113" defTabSz="932742"/>
            <a:lvl5pPr marL="1865484" defTabSz="932742"/>
            <a:lvl6pPr marL="2331856" defTabSz="932742"/>
            <a:lvl7pPr marL="2798226" defTabSz="932742"/>
            <a:lvl8pPr marL="3264597" defTabSz="932742"/>
            <a:lvl9pPr marL="3730969" defTabSz="932742"/>
          </a:lstStyle>
          <a:p>
            <a:pPr>
              <a:lnSpc>
                <a:spcPct val="90000"/>
              </a:lnSpc>
            </a:pPr>
            <a:r>
              <a:rPr lang="en-US"/>
              <a:t>EHR</a:t>
            </a:r>
          </a:p>
        </p:txBody>
      </p:sp>
      <p:sp>
        <p:nvSpPr>
          <p:cNvPr id="129" name="TextBox 128">
            <a:extLst>
              <a:ext uri="{FF2B5EF4-FFF2-40B4-BE49-F238E27FC236}">
                <a16:creationId xmlns:a16="http://schemas.microsoft.com/office/drawing/2014/main" id="{2355BAF7-B46D-5A46-A03E-5BD40F026B58}"/>
              </a:ext>
            </a:extLst>
          </p:cNvPr>
          <p:cNvSpPr txBox="1"/>
          <p:nvPr/>
        </p:nvSpPr>
        <p:spPr>
          <a:xfrm>
            <a:off x="355138" y="3662048"/>
            <a:ext cx="1280160" cy="457200"/>
          </a:xfrm>
          <a:prstGeom prst="rect">
            <a:avLst/>
          </a:prstGeom>
          <a:solidFill>
            <a:schemeClr val="bg1"/>
          </a:solidFill>
          <a:ln w="28575" cap="sq">
            <a:noFill/>
            <a:prstDash val="solid"/>
            <a:miter lim="800000"/>
            <a:headEnd/>
            <a:tailEnd/>
          </a:ln>
          <a:effectLst>
            <a:outerShdw blurRad="127000" algn="ctr" rotWithShape="0">
              <a:prstClr val="black">
                <a:alpha val="20000"/>
              </a:prstClr>
            </a:outerShdw>
          </a:effectLst>
        </p:spPr>
        <p:txBody>
          <a:bodyPr vert="horz" wrap="square" lIns="0" tIns="0" rIns="0" bIns="0" numCol="1" anchor="ctr" anchorCtr="0" compatLnSpc="1">
            <a:prstTxWarp prst="textNoShape">
              <a:avLst/>
            </a:prstTxWarp>
          </a:bodyPr>
          <a:lstStyle>
            <a:defPPr>
              <a:defRPr lang="en-US"/>
            </a:defPPr>
            <a:lvl1pPr algn="ctr" defTabSz="932384">
              <a:defRPr sz="1200">
                <a:ln w="3175">
                  <a:noFill/>
                </a:ln>
                <a:solidFill>
                  <a:srgbClr val="000000"/>
                </a:solidFill>
                <a:latin typeface="+mj-lt"/>
                <a:cs typeface="Segoe UI Semilight" panose="020B0402040204020203" pitchFamily="34" charset="0"/>
              </a:defRPr>
            </a:lvl1pPr>
            <a:lvl2pPr marL="466371" defTabSz="932742"/>
            <a:lvl3pPr marL="932742" defTabSz="932742"/>
            <a:lvl4pPr marL="1399113" defTabSz="932742"/>
            <a:lvl5pPr marL="1865484" defTabSz="932742"/>
            <a:lvl6pPr marL="2331856" defTabSz="932742"/>
            <a:lvl7pPr marL="2798226" defTabSz="932742"/>
            <a:lvl8pPr marL="3264597" defTabSz="932742"/>
            <a:lvl9pPr marL="3730969" defTabSz="932742"/>
          </a:lstStyle>
          <a:p>
            <a:pPr>
              <a:lnSpc>
                <a:spcPct val="90000"/>
              </a:lnSpc>
            </a:pPr>
            <a:r>
              <a:rPr lang="en-US"/>
              <a:t>3</a:t>
            </a:r>
            <a:r>
              <a:rPr lang="en-US" baseline="30000"/>
              <a:t>rd</a:t>
            </a:r>
            <a:r>
              <a:rPr lang="en-US"/>
              <a:t> Party Data</a:t>
            </a:r>
          </a:p>
        </p:txBody>
      </p:sp>
      <p:sp>
        <p:nvSpPr>
          <p:cNvPr id="130" name="TextBox 129">
            <a:extLst>
              <a:ext uri="{FF2B5EF4-FFF2-40B4-BE49-F238E27FC236}">
                <a16:creationId xmlns:a16="http://schemas.microsoft.com/office/drawing/2014/main" id="{3FF905C5-4D4C-DE41-AC98-D7026DDCE97B}"/>
              </a:ext>
            </a:extLst>
          </p:cNvPr>
          <p:cNvSpPr txBox="1"/>
          <p:nvPr/>
        </p:nvSpPr>
        <p:spPr>
          <a:xfrm>
            <a:off x="355138" y="4358917"/>
            <a:ext cx="1280160" cy="457200"/>
          </a:xfrm>
          <a:prstGeom prst="rect">
            <a:avLst/>
          </a:prstGeom>
          <a:solidFill>
            <a:schemeClr val="bg1"/>
          </a:solidFill>
          <a:ln w="28575" cap="sq">
            <a:noFill/>
            <a:prstDash val="solid"/>
            <a:miter lim="800000"/>
            <a:headEnd/>
            <a:tailEnd/>
          </a:ln>
          <a:effectLst>
            <a:outerShdw blurRad="127000" algn="ctr" rotWithShape="0">
              <a:prstClr val="black">
                <a:alpha val="20000"/>
              </a:prstClr>
            </a:outerShdw>
          </a:effectLst>
        </p:spPr>
        <p:txBody>
          <a:bodyPr vert="horz" wrap="square" lIns="0" tIns="0" rIns="0" bIns="0" numCol="1" anchor="ctr" anchorCtr="0" compatLnSpc="1">
            <a:prstTxWarp prst="textNoShape">
              <a:avLst/>
            </a:prstTxWarp>
          </a:bodyPr>
          <a:lstStyle>
            <a:defPPr>
              <a:defRPr lang="en-US"/>
            </a:defPPr>
            <a:lvl1pPr algn="ctr" defTabSz="932384">
              <a:defRPr sz="1200">
                <a:ln w="3175">
                  <a:noFill/>
                </a:ln>
                <a:solidFill>
                  <a:srgbClr val="000000"/>
                </a:solidFill>
                <a:latin typeface="+mj-lt"/>
                <a:cs typeface="Segoe UI Semilight" panose="020B0402040204020203" pitchFamily="34" charset="0"/>
              </a:defRPr>
            </a:lvl1pPr>
            <a:lvl2pPr marL="466371" defTabSz="932742"/>
            <a:lvl3pPr marL="932742" defTabSz="932742"/>
            <a:lvl4pPr marL="1399113" defTabSz="932742"/>
            <a:lvl5pPr marL="1865484" defTabSz="932742"/>
            <a:lvl6pPr marL="2331856" defTabSz="932742"/>
            <a:lvl7pPr marL="2798226" defTabSz="932742"/>
            <a:lvl8pPr marL="3264597" defTabSz="932742"/>
            <a:lvl9pPr marL="3730969" defTabSz="932742"/>
          </a:lstStyle>
          <a:p>
            <a:pPr>
              <a:lnSpc>
                <a:spcPct val="90000"/>
              </a:lnSpc>
            </a:pPr>
            <a:r>
              <a:rPr lang="en-US" err="1"/>
              <a:t>IoMT</a:t>
            </a:r>
            <a:endParaRPr lang="en-US"/>
          </a:p>
        </p:txBody>
      </p:sp>
      <p:sp>
        <p:nvSpPr>
          <p:cNvPr id="131" name="TextBox 130">
            <a:extLst>
              <a:ext uri="{FF2B5EF4-FFF2-40B4-BE49-F238E27FC236}">
                <a16:creationId xmlns:a16="http://schemas.microsoft.com/office/drawing/2014/main" id="{EB75DF26-0E96-CC4D-9859-6DDB2E49F2C7}"/>
              </a:ext>
            </a:extLst>
          </p:cNvPr>
          <p:cNvSpPr txBox="1"/>
          <p:nvPr/>
        </p:nvSpPr>
        <p:spPr>
          <a:xfrm>
            <a:off x="355138" y="5055787"/>
            <a:ext cx="1280160" cy="457200"/>
          </a:xfrm>
          <a:prstGeom prst="rect">
            <a:avLst/>
          </a:prstGeom>
          <a:solidFill>
            <a:schemeClr val="bg1"/>
          </a:solidFill>
          <a:ln w="28575" cap="sq">
            <a:noFill/>
            <a:prstDash val="solid"/>
            <a:miter lim="800000"/>
            <a:headEnd/>
            <a:tailEnd/>
          </a:ln>
          <a:effectLst>
            <a:outerShdw blurRad="127000" algn="ctr" rotWithShape="0">
              <a:prstClr val="black">
                <a:alpha val="20000"/>
              </a:prstClr>
            </a:outerShdw>
          </a:effectLst>
        </p:spPr>
        <p:txBody>
          <a:bodyPr vert="horz" wrap="square" lIns="0" tIns="0" rIns="0" bIns="0" numCol="1" anchor="ctr" anchorCtr="0" compatLnSpc="1">
            <a:prstTxWarp prst="textNoShape">
              <a:avLst/>
            </a:prstTxWarp>
          </a:bodyPr>
          <a:lstStyle>
            <a:defPPr>
              <a:defRPr lang="en-US"/>
            </a:defPPr>
            <a:lvl1pPr algn="ctr" defTabSz="932384">
              <a:defRPr sz="1200">
                <a:ln w="3175">
                  <a:noFill/>
                </a:ln>
                <a:solidFill>
                  <a:srgbClr val="000000"/>
                </a:solidFill>
                <a:latin typeface="+mj-lt"/>
                <a:cs typeface="Segoe UI Semilight" panose="020B0402040204020203" pitchFamily="34" charset="0"/>
              </a:defRPr>
            </a:lvl1pPr>
            <a:lvl2pPr marL="466371" defTabSz="932742"/>
            <a:lvl3pPr marL="932742" defTabSz="932742"/>
            <a:lvl4pPr marL="1399113" defTabSz="932742"/>
            <a:lvl5pPr marL="1865484" defTabSz="932742"/>
            <a:lvl6pPr marL="2331856" defTabSz="932742"/>
            <a:lvl7pPr marL="2798226" defTabSz="932742"/>
            <a:lvl8pPr marL="3264597" defTabSz="932742"/>
            <a:lvl9pPr marL="3730969" defTabSz="932742"/>
          </a:lstStyle>
          <a:p>
            <a:pPr>
              <a:lnSpc>
                <a:spcPct val="90000"/>
              </a:lnSpc>
            </a:pPr>
            <a:r>
              <a:rPr lang="en-US"/>
              <a:t>Billing / Finance</a:t>
            </a:r>
          </a:p>
        </p:txBody>
      </p:sp>
      <p:sp>
        <p:nvSpPr>
          <p:cNvPr id="132" name="TextBox 131">
            <a:extLst>
              <a:ext uri="{FF2B5EF4-FFF2-40B4-BE49-F238E27FC236}">
                <a16:creationId xmlns:a16="http://schemas.microsoft.com/office/drawing/2014/main" id="{2F1B0B06-5F5A-444A-A9B7-DB50EBA5A9E1}"/>
              </a:ext>
            </a:extLst>
          </p:cNvPr>
          <p:cNvSpPr txBox="1"/>
          <p:nvPr/>
        </p:nvSpPr>
        <p:spPr>
          <a:xfrm>
            <a:off x="367346" y="5752657"/>
            <a:ext cx="1280160" cy="457200"/>
          </a:xfrm>
          <a:prstGeom prst="rect">
            <a:avLst/>
          </a:prstGeom>
          <a:solidFill>
            <a:schemeClr val="bg1"/>
          </a:solidFill>
          <a:ln w="28575" cap="sq">
            <a:noFill/>
            <a:prstDash val="solid"/>
            <a:miter lim="800000"/>
            <a:headEnd/>
            <a:tailEnd/>
          </a:ln>
          <a:effectLst>
            <a:outerShdw blurRad="127000" algn="ctr" rotWithShape="0">
              <a:prstClr val="black">
                <a:alpha val="20000"/>
              </a:prstClr>
            </a:outerShdw>
          </a:effectLst>
        </p:spPr>
        <p:txBody>
          <a:bodyPr vert="horz" wrap="square" lIns="0" tIns="0" rIns="0" bIns="0" numCol="1" anchor="ctr" anchorCtr="0" compatLnSpc="1">
            <a:prstTxWarp prst="textNoShape">
              <a:avLst/>
            </a:prstTxWarp>
          </a:bodyPr>
          <a:lstStyle>
            <a:defPPr>
              <a:defRPr lang="en-US"/>
            </a:defPPr>
            <a:lvl1pPr algn="ctr" defTabSz="932384">
              <a:defRPr sz="1200">
                <a:ln w="3175">
                  <a:noFill/>
                </a:ln>
                <a:solidFill>
                  <a:srgbClr val="000000"/>
                </a:solidFill>
                <a:latin typeface="+mj-lt"/>
                <a:cs typeface="Segoe UI Semilight" panose="020B0402040204020203" pitchFamily="34" charset="0"/>
              </a:defRPr>
            </a:lvl1pPr>
            <a:lvl2pPr marL="466371" defTabSz="932742"/>
            <a:lvl3pPr marL="932742" defTabSz="932742"/>
            <a:lvl4pPr marL="1399113" defTabSz="932742"/>
            <a:lvl5pPr marL="1865484" defTabSz="932742"/>
            <a:lvl6pPr marL="2331856" defTabSz="932742"/>
            <a:lvl7pPr marL="2798226" defTabSz="932742"/>
            <a:lvl8pPr marL="3264597" defTabSz="932742"/>
            <a:lvl9pPr marL="3730969" defTabSz="932742"/>
          </a:lstStyle>
          <a:p>
            <a:pPr>
              <a:lnSpc>
                <a:spcPct val="90000"/>
              </a:lnSpc>
            </a:pPr>
            <a:r>
              <a:rPr lang="en-US"/>
              <a:t>CRM</a:t>
            </a:r>
          </a:p>
        </p:txBody>
      </p:sp>
      <p:cxnSp>
        <p:nvCxnSpPr>
          <p:cNvPr id="134" name="Straight Arrow Connector 133">
            <a:extLst>
              <a:ext uri="{FF2B5EF4-FFF2-40B4-BE49-F238E27FC236}">
                <a16:creationId xmlns:a16="http://schemas.microsoft.com/office/drawing/2014/main" id="{2FF8F61C-9624-9948-8187-8E6F3A3E7748}"/>
              </a:ext>
            </a:extLst>
          </p:cNvPr>
          <p:cNvCxnSpPr>
            <a:cxnSpLocks/>
          </p:cNvCxnSpPr>
          <p:nvPr/>
        </p:nvCxnSpPr>
        <p:spPr>
          <a:xfrm>
            <a:off x="1635298" y="1800041"/>
            <a:ext cx="365336" cy="0"/>
          </a:xfrm>
          <a:prstGeom prst="straightConnector1">
            <a:avLst/>
          </a:prstGeom>
          <a:noFill/>
          <a:ln w="12700">
            <a:solidFill>
              <a:schemeClr val="accent2"/>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5" name="Straight Arrow Connector 134">
            <a:extLst>
              <a:ext uri="{FF2B5EF4-FFF2-40B4-BE49-F238E27FC236}">
                <a16:creationId xmlns:a16="http://schemas.microsoft.com/office/drawing/2014/main" id="{443F855B-AAA1-2146-894D-ECB8AF08A200}"/>
              </a:ext>
            </a:extLst>
          </p:cNvPr>
          <p:cNvCxnSpPr>
            <a:cxnSpLocks/>
          </p:cNvCxnSpPr>
          <p:nvPr/>
        </p:nvCxnSpPr>
        <p:spPr>
          <a:xfrm>
            <a:off x="1635298" y="2497813"/>
            <a:ext cx="365336" cy="0"/>
          </a:xfrm>
          <a:prstGeom prst="straightConnector1">
            <a:avLst/>
          </a:prstGeom>
          <a:noFill/>
          <a:ln w="12700">
            <a:solidFill>
              <a:schemeClr val="accent2"/>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6" name="Straight Arrow Connector 135">
            <a:extLst>
              <a:ext uri="{FF2B5EF4-FFF2-40B4-BE49-F238E27FC236}">
                <a16:creationId xmlns:a16="http://schemas.microsoft.com/office/drawing/2014/main" id="{596E6B2A-CE0D-3F43-9207-D12BC86C689A}"/>
              </a:ext>
            </a:extLst>
          </p:cNvPr>
          <p:cNvCxnSpPr>
            <a:cxnSpLocks/>
          </p:cNvCxnSpPr>
          <p:nvPr/>
        </p:nvCxnSpPr>
        <p:spPr>
          <a:xfrm>
            <a:off x="1635298" y="3194682"/>
            <a:ext cx="365336" cy="0"/>
          </a:xfrm>
          <a:prstGeom prst="straightConnector1">
            <a:avLst/>
          </a:prstGeom>
          <a:noFill/>
          <a:ln w="12700">
            <a:solidFill>
              <a:schemeClr val="accent2"/>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7" name="Straight Arrow Connector 136">
            <a:extLst>
              <a:ext uri="{FF2B5EF4-FFF2-40B4-BE49-F238E27FC236}">
                <a16:creationId xmlns:a16="http://schemas.microsoft.com/office/drawing/2014/main" id="{951B65D1-47D3-A94D-BA2D-98C43F8A5375}"/>
              </a:ext>
            </a:extLst>
          </p:cNvPr>
          <p:cNvCxnSpPr>
            <a:cxnSpLocks/>
          </p:cNvCxnSpPr>
          <p:nvPr/>
        </p:nvCxnSpPr>
        <p:spPr>
          <a:xfrm>
            <a:off x="1635298" y="3891551"/>
            <a:ext cx="640080" cy="0"/>
          </a:xfrm>
          <a:prstGeom prst="straightConnector1">
            <a:avLst/>
          </a:prstGeom>
          <a:noFill/>
          <a:ln w="12700">
            <a:solidFill>
              <a:schemeClr val="accent2"/>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40" name="Straight Arrow Connector 139">
            <a:extLst>
              <a:ext uri="{FF2B5EF4-FFF2-40B4-BE49-F238E27FC236}">
                <a16:creationId xmlns:a16="http://schemas.microsoft.com/office/drawing/2014/main" id="{EEE57093-7C6A-2347-AD62-CFBF96DC9BC6}"/>
              </a:ext>
            </a:extLst>
          </p:cNvPr>
          <p:cNvCxnSpPr>
            <a:cxnSpLocks/>
          </p:cNvCxnSpPr>
          <p:nvPr/>
        </p:nvCxnSpPr>
        <p:spPr>
          <a:xfrm>
            <a:off x="1635298" y="4588420"/>
            <a:ext cx="365336" cy="0"/>
          </a:xfrm>
          <a:prstGeom prst="straightConnector1">
            <a:avLst/>
          </a:prstGeom>
          <a:noFill/>
          <a:ln w="12700">
            <a:solidFill>
              <a:schemeClr val="accent2"/>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44" name="Straight Arrow Connector 143">
            <a:extLst>
              <a:ext uri="{FF2B5EF4-FFF2-40B4-BE49-F238E27FC236}">
                <a16:creationId xmlns:a16="http://schemas.microsoft.com/office/drawing/2014/main" id="{9B506EB1-309E-0E4C-B747-3D276A516D73}"/>
              </a:ext>
            </a:extLst>
          </p:cNvPr>
          <p:cNvCxnSpPr>
            <a:cxnSpLocks/>
          </p:cNvCxnSpPr>
          <p:nvPr/>
        </p:nvCxnSpPr>
        <p:spPr>
          <a:xfrm>
            <a:off x="1635298" y="5284387"/>
            <a:ext cx="365336" cy="0"/>
          </a:xfrm>
          <a:prstGeom prst="straightConnector1">
            <a:avLst/>
          </a:prstGeom>
          <a:noFill/>
          <a:ln w="12700">
            <a:solidFill>
              <a:schemeClr val="accent2"/>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45" name="Straight Arrow Connector 144">
            <a:extLst>
              <a:ext uri="{FF2B5EF4-FFF2-40B4-BE49-F238E27FC236}">
                <a16:creationId xmlns:a16="http://schemas.microsoft.com/office/drawing/2014/main" id="{1D41241C-9837-A941-B57E-2B595E992890}"/>
              </a:ext>
            </a:extLst>
          </p:cNvPr>
          <p:cNvCxnSpPr>
            <a:cxnSpLocks/>
          </p:cNvCxnSpPr>
          <p:nvPr/>
        </p:nvCxnSpPr>
        <p:spPr>
          <a:xfrm>
            <a:off x="1635298" y="5981257"/>
            <a:ext cx="365336" cy="0"/>
          </a:xfrm>
          <a:prstGeom prst="straightConnector1">
            <a:avLst/>
          </a:prstGeom>
          <a:noFill/>
          <a:ln w="12700">
            <a:solidFill>
              <a:schemeClr val="accent2"/>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46" name="Straight Arrow Connector 145">
            <a:extLst>
              <a:ext uri="{FF2B5EF4-FFF2-40B4-BE49-F238E27FC236}">
                <a16:creationId xmlns:a16="http://schemas.microsoft.com/office/drawing/2014/main" id="{A563A51B-15DF-BA4D-9415-4CC86127DCA2}"/>
              </a:ext>
            </a:extLst>
          </p:cNvPr>
          <p:cNvCxnSpPr>
            <a:cxnSpLocks/>
          </p:cNvCxnSpPr>
          <p:nvPr/>
        </p:nvCxnSpPr>
        <p:spPr>
          <a:xfrm>
            <a:off x="2000634" y="1800041"/>
            <a:ext cx="0" cy="4180313"/>
          </a:xfrm>
          <a:prstGeom prst="straightConnector1">
            <a:avLst/>
          </a:prstGeom>
          <a:noFill/>
          <a:ln w="12700">
            <a:solidFill>
              <a:schemeClr val="accent2"/>
            </a:solidFill>
            <a:prstDash val="lg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53" name="Rectangle 152">
            <a:extLst>
              <a:ext uri="{FF2B5EF4-FFF2-40B4-BE49-F238E27FC236}">
                <a16:creationId xmlns:a16="http://schemas.microsoft.com/office/drawing/2014/main" id="{7E34A85F-9E9F-A741-B706-4BA179EB036B}"/>
              </a:ext>
            </a:extLst>
          </p:cNvPr>
          <p:cNvSpPr/>
          <p:nvPr/>
        </p:nvSpPr>
        <p:spPr>
          <a:xfrm>
            <a:off x="2292585" y="3115101"/>
            <a:ext cx="2286000" cy="1554480"/>
          </a:xfrm>
          <a:prstGeom prst="rect">
            <a:avLst/>
          </a:prstGeom>
          <a:solidFill>
            <a:schemeClr val="bg1">
              <a:alpha val="67000"/>
            </a:schemeClr>
          </a:solidFill>
          <a:ln w="12700" cap="sq">
            <a:solidFill>
              <a:schemeClr val="accent2"/>
            </a:solidFill>
            <a:prstDash val="solid"/>
            <a:miter lim="800000"/>
            <a:headEnd/>
            <a:tailEnd/>
          </a:ln>
          <a:effectLst/>
        </p:spPr>
        <p:txBody>
          <a:bodyPr vert="horz" wrap="square" lIns="182880" tIns="182880" rIns="182880" bIns="182880" numCol="1" anchor="t" anchorCtr="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384">
              <a:spcBef>
                <a:spcPts val="600"/>
              </a:spcBef>
            </a:pPr>
            <a:r>
              <a:rPr lang="en-US" sz="1400" kern="0" dirty="0">
                <a:solidFill>
                  <a:schemeClr val="tx2"/>
                </a:solidFill>
                <a:latin typeface="+mj-lt"/>
                <a:ea typeface="Segoe UI Black" panose="020B0A02040204020203" pitchFamily="34" charset="0"/>
              </a:rPr>
              <a:t>Ingest &amp; Enrich</a:t>
            </a:r>
          </a:p>
          <a:p>
            <a:pPr defTabSz="932384">
              <a:spcBef>
                <a:spcPts val="600"/>
              </a:spcBef>
            </a:pPr>
            <a:r>
              <a:rPr lang="en-US" sz="1200" dirty="0"/>
              <a:t>Easily ingest and enrich any volume, variety or velocity of Healthcare data.</a:t>
            </a:r>
          </a:p>
        </p:txBody>
      </p:sp>
      <p:sp>
        <p:nvSpPr>
          <p:cNvPr id="154" name="Rectangle 153">
            <a:extLst>
              <a:ext uri="{FF2B5EF4-FFF2-40B4-BE49-F238E27FC236}">
                <a16:creationId xmlns:a16="http://schemas.microsoft.com/office/drawing/2014/main" id="{15D4C5CA-B458-E04E-BC25-EDEF4E9A303C}"/>
              </a:ext>
            </a:extLst>
          </p:cNvPr>
          <p:cNvSpPr/>
          <p:nvPr/>
        </p:nvSpPr>
        <p:spPr>
          <a:xfrm>
            <a:off x="4783181" y="3115101"/>
            <a:ext cx="2286000" cy="1554480"/>
          </a:xfrm>
          <a:prstGeom prst="rect">
            <a:avLst/>
          </a:prstGeom>
          <a:solidFill>
            <a:schemeClr val="bg1">
              <a:alpha val="67000"/>
            </a:schemeClr>
          </a:solidFill>
          <a:ln w="12700" cap="sq">
            <a:solidFill>
              <a:schemeClr val="accent2"/>
            </a:solidFill>
            <a:prstDash val="solid"/>
            <a:miter lim="800000"/>
            <a:headEnd/>
            <a:tailEnd/>
          </a:ln>
          <a:effectLst/>
        </p:spPr>
        <p:txBody>
          <a:bodyPr vert="horz" wrap="square" lIns="182880" tIns="182880" rIns="182880" bIns="182880" numCol="1" anchor="t" anchorCtr="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384">
              <a:spcBef>
                <a:spcPts val="600"/>
              </a:spcBef>
            </a:pPr>
            <a:r>
              <a:rPr lang="en-US" sz="1400" kern="0">
                <a:solidFill>
                  <a:schemeClr val="tx2"/>
                </a:solidFill>
                <a:latin typeface="+mj-lt"/>
                <a:ea typeface="Segoe UI Black" panose="020B0A02040204020203" pitchFamily="34" charset="0"/>
              </a:rPr>
              <a:t>Persist</a:t>
            </a:r>
          </a:p>
          <a:p>
            <a:pPr defTabSz="932384">
              <a:spcBef>
                <a:spcPts val="600"/>
              </a:spcBef>
            </a:pPr>
            <a:r>
              <a:rPr lang="en-US" sz="1200"/>
              <a:t>Create unified longitudinal records and track lineage.</a:t>
            </a:r>
          </a:p>
        </p:txBody>
      </p:sp>
      <p:sp>
        <p:nvSpPr>
          <p:cNvPr id="156" name="Rectangle 155">
            <a:extLst>
              <a:ext uri="{FF2B5EF4-FFF2-40B4-BE49-F238E27FC236}">
                <a16:creationId xmlns:a16="http://schemas.microsoft.com/office/drawing/2014/main" id="{08579FEB-7F29-8844-A011-92F1332B20FB}"/>
              </a:ext>
            </a:extLst>
          </p:cNvPr>
          <p:cNvSpPr/>
          <p:nvPr/>
        </p:nvSpPr>
        <p:spPr>
          <a:xfrm>
            <a:off x="7273777" y="3115101"/>
            <a:ext cx="2286000" cy="1554480"/>
          </a:xfrm>
          <a:prstGeom prst="rect">
            <a:avLst/>
          </a:prstGeom>
          <a:solidFill>
            <a:schemeClr val="bg1">
              <a:alpha val="67000"/>
            </a:schemeClr>
          </a:solidFill>
          <a:ln w="12700" cap="sq">
            <a:solidFill>
              <a:schemeClr val="accent2"/>
            </a:solidFill>
            <a:prstDash val="solid"/>
            <a:miter lim="800000"/>
            <a:headEnd/>
            <a:tailEnd/>
          </a:ln>
          <a:effectLst/>
        </p:spPr>
        <p:txBody>
          <a:bodyPr vert="horz" wrap="square" lIns="182880" tIns="182880" rIns="182880" bIns="182880" numCol="1" anchor="t" anchorCtr="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384">
              <a:spcBef>
                <a:spcPts val="600"/>
              </a:spcBef>
            </a:pPr>
            <a:r>
              <a:rPr lang="en-US" sz="1400" kern="0">
                <a:solidFill>
                  <a:schemeClr val="tx2"/>
                </a:solidFill>
                <a:latin typeface="+mj-lt"/>
                <a:ea typeface="Segoe UI Black" panose="020B0A02040204020203" pitchFamily="34" charset="0"/>
              </a:rPr>
              <a:t>Query &amp; Provision</a:t>
            </a:r>
          </a:p>
          <a:p>
            <a:pPr defTabSz="932384">
              <a:spcBef>
                <a:spcPts val="600"/>
              </a:spcBef>
            </a:pPr>
            <a:r>
              <a:rPr lang="en-US" sz="1100"/>
              <a:t>Provision and manage access for querying, exploration, operationalization.</a:t>
            </a:r>
          </a:p>
          <a:p>
            <a:pPr defTabSz="932384">
              <a:spcBef>
                <a:spcPts val="600"/>
              </a:spcBef>
            </a:pPr>
            <a:endParaRPr lang="en-US" sz="1200"/>
          </a:p>
        </p:txBody>
      </p:sp>
      <p:sp>
        <p:nvSpPr>
          <p:cNvPr id="157" name="Rectangle 156">
            <a:extLst>
              <a:ext uri="{FF2B5EF4-FFF2-40B4-BE49-F238E27FC236}">
                <a16:creationId xmlns:a16="http://schemas.microsoft.com/office/drawing/2014/main" id="{1B00C2DD-A97A-F44E-B857-8531A04DB34F}"/>
              </a:ext>
            </a:extLst>
          </p:cNvPr>
          <p:cNvSpPr/>
          <p:nvPr/>
        </p:nvSpPr>
        <p:spPr>
          <a:xfrm>
            <a:off x="9764373" y="3119878"/>
            <a:ext cx="2286000" cy="1554480"/>
          </a:xfrm>
          <a:prstGeom prst="rect">
            <a:avLst/>
          </a:prstGeom>
          <a:solidFill>
            <a:schemeClr val="bg1">
              <a:alpha val="67000"/>
            </a:schemeClr>
          </a:solidFill>
          <a:ln w="12700" cap="sq">
            <a:solidFill>
              <a:schemeClr val="accent2"/>
            </a:solidFill>
            <a:prstDash val="solid"/>
            <a:miter lim="800000"/>
            <a:headEnd/>
            <a:tailEnd/>
          </a:ln>
          <a:effectLst/>
        </p:spPr>
        <p:txBody>
          <a:bodyPr vert="horz" wrap="square" lIns="182880" tIns="182880" rIns="182880" bIns="182880" numCol="1" anchor="t" anchorCtr="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384">
              <a:spcBef>
                <a:spcPts val="600"/>
              </a:spcBef>
            </a:pPr>
            <a:r>
              <a:rPr lang="en-US" sz="1400" kern="0">
                <a:solidFill>
                  <a:schemeClr val="tx2"/>
                </a:solidFill>
                <a:latin typeface="+mj-lt"/>
                <a:ea typeface="Segoe UI Black" panose="020B0A02040204020203" pitchFamily="34" charset="0"/>
              </a:rPr>
              <a:t>Intelligence</a:t>
            </a:r>
          </a:p>
          <a:p>
            <a:pPr defTabSz="932384">
              <a:spcBef>
                <a:spcPts val="600"/>
              </a:spcBef>
            </a:pPr>
            <a:r>
              <a:rPr lang="en-US" sz="1200"/>
              <a:t>Create new insights and build targeted AI models on the entire data estate.</a:t>
            </a:r>
          </a:p>
        </p:txBody>
      </p:sp>
      <p:sp>
        <p:nvSpPr>
          <p:cNvPr id="158" name="Rectangle 157">
            <a:extLst>
              <a:ext uri="{FF2B5EF4-FFF2-40B4-BE49-F238E27FC236}">
                <a16:creationId xmlns:a16="http://schemas.microsoft.com/office/drawing/2014/main" id="{0BFDCDA7-0B78-8E43-A1A4-E359FB9F7E1E}"/>
              </a:ext>
            </a:extLst>
          </p:cNvPr>
          <p:cNvSpPr/>
          <p:nvPr/>
        </p:nvSpPr>
        <p:spPr>
          <a:xfrm>
            <a:off x="2293143" y="4735747"/>
            <a:ext cx="9757226" cy="822960"/>
          </a:xfrm>
          <a:prstGeom prst="rect">
            <a:avLst/>
          </a:prstGeom>
          <a:solidFill>
            <a:schemeClr val="bg1">
              <a:alpha val="67000"/>
            </a:schemeClr>
          </a:solidFill>
          <a:ln w="12700" cap="sq">
            <a:solidFill>
              <a:schemeClr val="accent2"/>
            </a:solidFill>
            <a:prstDash val="solid"/>
            <a:miter lim="800000"/>
            <a:headEnd/>
            <a:tailEnd/>
          </a:ln>
          <a:effectLst/>
        </p:spPr>
        <p:txBody>
          <a:bodyPr vert="horz" wrap="square" lIns="182880" tIns="182880" rIns="182880" bIns="182880" numCol="1" anchor="t" anchorCtr="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384">
              <a:spcBef>
                <a:spcPts val="600"/>
              </a:spcBef>
            </a:pPr>
            <a:r>
              <a:rPr lang="en-US" sz="1400" kern="0" dirty="0">
                <a:solidFill>
                  <a:schemeClr val="tx2"/>
                </a:solidFill>
                <a:latin typeface="+mj-lt"/>
                <a:ea typeface="Segoe UI Black" panose="020B0A02040204020203" pitchFamily="34" charset="0"/>
              </a:rPr>
              <a:t>Scale</a:t>
            </a:r>
          </a:p>
          <a:p>
            <a:pPr defTabSz="932384">
              <a:spcBef>
                <a:spcPts val="600"/>
              </a:spcBef>
            </a:pPr>
            <a:r>
              <a:rPr lang="en-US" sz="1200" dirty="0"/>
              <a:t>Easily leverage cloud for storage or processing of a variety of modalities at scale and lower costs.</a:t>
            </a:r>
          </a:p>
        </p:txBody>
      </p:sp>
      <p:sp>
        <p:nvSpPr>
          <p:cNvPr id="160" name="Rectangle 159">
            <a:extLst>
              <a:ext uri="{FF2B5EF4-FFF2-40B4-BE49-F238E27FC236}">
                <a16:creationId xmlns:a16="http://schemas.microsoft.com/office/drawing/2014/main" id="{9A216170-1A4A-C34B-B3B2-BD4D348B6370}"/>
              </a:ext>
            </a:extLst>
          </p:cNvPr>
          <p:cNvSpPr/>
          <p:nvPr/>
        </p:nvSpPr>
        <p:spPr>
          <a:xfrm>
            <a:off x="2293143" y="5620096"/>
            <a:ext cx="9757226" cy="822960"/>
          </a:xfrm>
          <a:prstGeom prst="rect">
            <a:avLst/>
          </a:prstGeom>
          <a:solidFill>
            <a:schemeClr val="bg1">
              <a:alpha val="67000"/>
            </a:schemeClr>
          </a:solidFill>
          <a:ln w="12700" cap="sq">
            <a:solidFill>
              <a:schemeClr val="accent2"/>
            </a:solidFill>
            <a:prstDash val="solid"/>
            <a:miter lim="800000"/>
            <a:headEnd/>
            <a:tailEnd/>
          </a:ln>
          <a:effectLst/>
        </p:spPr>
        <p:txBody>
          <a:bodyPr vert="horz" wrap="square" lIns="182880" tIns="182880" rIns="182880" bIns="182880" numCol="1" anchor="t" anchorCtr="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384">
              <a:spcBef>
                <a:spcPts val="600"/>
              </a:spcBef>
            </a:pPr>
            <a:r>
              <a:rPr lang="en-US" sz="1400" kern="0">
                <a:solidFill>
                  <a:schemeClr val="tx2"/>
                </a:solidFill>
                <a:latin typeface="+mj-lt"/>
                <a:ea typeface="Segoe UI Black" panose="020B0A02040204020203" pitchFamily="34" charset="0"/>
              </a:rPr>
              <a:t>Trust</a:t>
            </a:r>
          </a:p>
          <a:p>
            <a:pPr defTabSz="932384">
              <a:spcBef>
                <a:spcPts val="600"/>
              </a:spcBef>
            </a:pPr>
            <a:r>
              <a:rPr lang="en-US" sz="1200"/>
              <a:t>Secure, compliant and operational.</a:t>
            </a:r>
          </a:p>
        </p:txBody>
      </p:sp>
      <p:pic>
        <p:nvPicPr>
          <p:cNvPr id="29" name="Graphic 28">
            <a:extLst>
              <a:ext uri="{FF2B5EF4-FFF2-40B4-BE49-F238E27FC236}">
                <a16:creationId xmlns:a16="http://schemas.microsoft.com/office/drawing/2014/main" id="{9E430A3A-DC3E-3A4E-B52C-1887FFCE50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3919" y="4255025"/>
            <a:ext cx="365760" cy="365760"/>
          </a:xfrm>
          <a:prstGeom prst="rect">
            <a:avLst/>
          </a:prstGeom>
        </p:spPr>
      </p:pic>
      <p:pic>
        <p:nvPicPr>
          <p:cNvPr id="31" name="Graphic 30">
            <a:extLst>
              <a:ext uri="{FF2B5EF4-FFF2-40B4-BE49-F238E27FC236}">
                <a16:creationId xmlns:a16="http://schemas.microsoft.com/office/drawing/2014/main" id="{871A1F17-53FA-4048-A8E1-281333DE58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46548" y="4300745"/>
            <a:ext cx="274320" cy="274320"/>
          </a:xfrm>
          <a:prstGeom prst="rect">
            <a:avLst/>
          </a:prstGeom>
        </p:spPr>
      </p:pic>
      <p:pic>
        <p:nvPicPr>
          <p:cNvPr id="39" name="Graphic 38">
            <a:extLst>
              <a:ext uri="{FF2B5EF4-FFF2-40B4-BE49-F238E27FC236}">
                <a16:creationId xmlns:a16="http://schemas.microsoft.com/office/drawing/2014/main" id="{2AE4A037-33EC-7041-B46A-24BD0CFD09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42403" y="4255025"/>
            <a:ext cx="365760" cy="365760"/>
          </a:xfrm>
          <a:prstGeom prst="rect">
            <a:avLst/>
          </a:prstGeom>
        </p:spPr>
      </p:pic>
      <p:pic>
        <p:nvPicPr>
          <p:cNvPr id="41" name="Graphic 40">
            <a:extLst>
              <a:ext uri="{FF2B5EF4-FFF2-40B4-BE49-F238E27FC236}">
                <a16:creationId xmlns:a16="http://schemas.microsoft.com/office/drawing/2014/main" id="{20AA354D-9750-8044-B031-927C5053F0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23717" y="4255025"/>
            <a:ext cx="365760" cy="365760"/>
          </a:xfrm>
          <a:prstGeom prst="rect">
            <a:avLst/>
          </a:prstGeom>
        </p:spPr>
      </p:pic>
      <p:pic>
        <p:nvPicPr>
          <p:cNvPr id="43" name="Graphic 42">
            <a:extLst>
              <a:ext uri="{FF2B5EF4-FFF2-40B4-BE49-F238E27FC236}">
                <a16:creationId xmlns:a16="http://schemas.microsoft.com/office/drawing/2014/main" id="{06B0F48F-21E5-324A-836E-5025D8FD6E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05032" y="4255025"/>
            <a:ext cx="365760" cy="365760"/>
          </a:xfrm>
          <a:prstGeom prst="rect">
            <a:avLst/>
          </a:prstGeom>
        </p:spPr>
      </p:pic>
      <p:pic>
        <p:nvPicPr>
          <p:cNvPr id="45" name="Graphic 44">
            <a:extLst>
              <a:ext uri="{FF2B5EF4-FFF2-40B4-BE49-F238E27FC236}">
                <a16:creationId xmlns:a16="http://schemas.microsoft.com/office/drawing/2014/main" id="{E0F29B3D-CB59-7A4A-A74E-B3BFE29D7C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730234" y="4255025"/>
            <a:ext cx="365760" cy="365760"/>
          </a:xfrm>
          <a:prstGeom prst="rect">
            <a:avLst/>
          </a:prstGeom>
        </p:spPr>
      </p:pic>
      <p:pic>
        <p:nvPicPr>
          <p:cNvPr id="49" name="Graphic 48">
            <a:extLst>
              <a:ext uri="{FF2B5EF4-FFF2-40B4-BE49-F238E27FC236}">
                <a16:creationId xmlns:a16="http://schemas.microsoft.com/office/drawing/2014/main" id="{84151A06-E68C-324E-AA33-572F7ECE88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97561" y="4300745"/>
            <a:ext cx="464731" cy="274320"/>
          </a:xfrm>
          <a:prstGeom prst="rect">
            <a:avLst/>
          </a:prstGeom>
        </p:spPr>
      </p:pic>
      <p:pic>
        <p:nvPicPr>
          <p:cNvPr id="54" name="Graphic 53">
            <a:extLst>
              <a:ext uri="{FF2B5EF4-FFF2-40B4-BE49-F238E27FC236}">
                <a16:creationId xmlns:a16="http://schemas.microsoft.com/office/drawing/2014/main" id="{C77D29CF-B13A-4C43-B7EB-F1FAD532FC4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363936" y="4255025"/>
            <a:ext cx="365760" cy="365760"/>
          </a:xfrm>
          <a:prstGeom prst="rect">
            <a:avLst/>
          </a:prstGeom>
        </p:spPr>
      </p:pic>
      <p:pic>
        <p:nvPicPr>
          <p:cNvPr id="8" name="Graphic 7">
            <a:extLst>
              <a:ext uri="{FF2B5EF4-FFF2-40B4-BE49-F238E27FC236}">
                <a16:creationId xmlns:a16="http://schemas.microsoft.com/office/drawing/2014/main" id="{E5EE867B-8BAC-42B7-B97C-0496E259BD4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607736" y="4255025"/>
            <a:ext cx="365760" cy="365760"/>
          </a:xfrm>
          <a:prstGeom prst="rect">
            <a:avLst/>
          </a:prstGeom>
        </p:spPr>
      </p:pic>
      <p:pic>
        <p:nvPicPr>
          <p:cNvPr id="10" name="Graphic 9">
            <a:extLst>
              <a:ext uri="{FF2B5EF4-FFF2-40B4-BE49-F238E27FC236}">
                <a16:creationId xmlns:a16="http://schemas.microsoft.com/office/drawing/2014/main" id="{DEA95D2A-559E-44D4-8EED-CBE48CAF0F3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965632" y="4038877"/>
            <a:ext cx="548640" cy="548640"/>
          </a:xfrm>
          <a:prstGeom prst="rect">
            <a:avLst/>
          </a:prstGeom>
        </p:spPr>
      </p:pic>
      <p:pic>
        <p:nvPicPr>
          <p:cNvPr id="13" name="Graphic 12">
            <a:extLst>
              <a:ext uri="{FF2B5EF4-FFF2-40B4-BE49-F238E27FC236}">
                <a16:creationId xmlns:a16="http://schemas.microsoft.com/office/drawing/2014/main" id="{51BC2C1F-0671-438B-B956-3290EFD6BFD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752461" y="4202401"/>
            <a:ext cx="399011" cy="365760"/>
          </a:xfrm>
          <a:prstGeom prst="rect">
            <a:avLst/>
          </a:prstGeom>
        </p:spPr>
      </p:pic>
      <p:pic>
        <p:nvPicPr>
          <p:cNvPr id="18" name="Graphic 17">
            <a:extLst>
              <a:ext uri="{FF2B5EF4-FFF2-40B4-BE49-F238E27FC236}">
                <a16:creationId xmlns:a16="http://schemas.microsoft.com/office/drawing/2014/main" id="{2EDEA782-DCFB-4610-90AE-E01A0621558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389660" y="4202401"/>
            <a:ext cx="365760" cy="365760"/>
          </a:xfrm>
          <a:prstGeom prst="rect">
            <a:avLst/>
          </a:prstGeom>
        </p:spPr>
      </p:pic>
    </p:spTree>
    <p:extLst>
      <p:ext uri="{BB962C8B-B14F-4D97-AF65-F5344CB8AC3E}">
        <p14:creationId xmlns:p14="http://schemas.microsoft.com/office/powerpoint/2010/main" val="29559497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B8F82-DBE5-4114-BD5A-34E2904C8D6C}"/>
              </a:ext>
            </a:extLst>
          </p:cNvPr>
          <p:cNvSpPr>
            <a:spLocks noGrp="1"/>
          </p:cNvSpPr>
          <p:nvPr>
            <p:ph type="title"/>
          </p:nvPr>
        </p:nvSpPr>
        <p:spPr/>
        <p:txBody>
          <a:bodyPr/>
          <a:lstStyle/>
          <a:p>
            <a:r>
              <a:rPr lang="en-US"/>
              <a:t>Two offerings to meet your needs</a:t>
            </a:r>
          </a:p>
        </p:txBody>
      </p:sp>
      <p:sp>
        <p:nvSpPr>
          <p:cNvPr id="12" name="Rectangle: Rounded Corners 23">
            <a:extLst>
              <a:ext uri="{FF2B5EF4-FFF2-40B4-BE49-F238E27FC236}">
                <a16:creationId xmlns:a16="http://schemas.microsoft.com/office/drawing/2014/main" id="{16530DA4-2C20-4A4D-A342-BCBC08765DA7}"/>
              </a:ext>
            </a:extLst>
          </p:cNvPr>
          <p:cNvSpPr/>
          <p:nvPr/>
        </p:nvSpPr>
        <p:spPr bwMode="auto">
          <a:xfrm>
            <a:off x="8750679" y="3003680"/>
            <a:ext cx="2182486" cy="738664"/>
          </a:xfrm>
          <a:prstGeom prst="rect">
            <a:avLst/>
          </a:prstGeom>
          <a:noFill/>
          <a:ln w="222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mj-lt"/>
                <a:ea typeface="+mn-ea"/>
                <a:cs typeface="Segoe UI Semilight" panose="020B0402040204020203" pitchFamily="34" charset="0"/>
              </a:rPr>
              <a:t>FHIR Server for Azure</a:t>
            </a:r>
          </a:p>
        </p:txBody>
      </p:sp>
      <p:sp>
        <p:nvSpPr>
          <p:cNvPr id="13" name="Rectangle: Rounded Corners 23">
            <a:extLst>
              <a:ext uri="{FF2B5EF4-FFF2-40B4-BE49-F238E27FC236}">
                <a16:creationId xmlns:a16="http://schemas.microsoft.com/office/drawing/2014/main" id="{C4F9E079-1445-4614-AA8D-3A8F3B934DD4}"/>
              </a:ext>
            </a:extLst>
          </p:cNvPr>
          <p:cNvSpPr/>
          <p:nvPr/>
        </p:nvSpPr>
        <p:spPr bwMode="auto">
          <a:xfrm>
            <a:off x="8566319" y="5235330"/>
            <a:ext cx="2551206" cy="461665"/>
          </a:xfrm>
          <a:prstGeom prst="rect">
            <a:avLst/>
          </a:prstGeom>
          <a:noFill/>
          <a:ln w="222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mj-lt"/>
                <a:ea typeface="+mn-ea"/>
                <a:cs typeface="Segoe UI Semilight" panose="020B0402040204020203" pitchFamily="34" charset="0"/>
              </a:rPr>
              <a:t>Azure API for FHIR</a:t>
            </a:r>
          </a:p>
        </p:txBody>
      </p:sp>
      <p:sp>
        <p:nvSpPr>
          <p:cNvPr id="14" name="Arrow: Pentagon 13">
            <a:extLst>
              <a:ext uri="{FF2B5EF4-FFF2-40B4-BE49-F238E27FC236}">
                <a16:creationId xmlns:a16="http://schemas.microsoft.com/office/drawing/2014/main" id="{2B39F2CA-558A-4B26-A494-E902C9A7614E}"/>
              </a:ext>
            </a:extLst>
          </p:cNvPr>
          <p:cNvSpPr/>
          <p:nvPr/>
        </p:nvSpPr>
        <p:spPr bwMode="auto">
          <a:xfrm>
            <a:off x="0" y="1650147"/>
            <a:ext cx="7905508" cy="4323616"/>
          </a:xfrm>
          <a:prstGeom prst="homePlate">
            <a:avLst>
              <a:gd name="adj" fmla="val 21771"/>
            </a:avLst>
          </a:prstGeom>
          <a:solidFill>
            <a:schemeClr val="bg1"/>
          </a:solidFill>
          <a:ln w="10795" cap="flat" cmpd="sng" algn="ctr">
            <a:noFill/>
            <a:prstDash val="solid"/>
          </a:ln>
          <a:effectLst>
            <a:outerShdw blurRad="127000" algn="tl" rotWithShape="0">
              <a:prstClr val="black">
                <a:alpha val="20000"/>
              </a:prstClr>
            </a:outerShdw>
          </a:effectLst>
        </p:spPr>
        <p:txBody>
          <a:bodyPr vert="horz" wrap="square" lIns="0" tIns="53778" rIns="0" bIns="53778" numCol="1" rtlCol="0" anchor="ctr" anchorCtr="0" compatLnSpc="1">
            <a:prstTxWarp prst="textNoShape">
              <a:avLst/>
            </a:prstTxWarp>
          </a:bodyPr>
          <a:lstStyle/>
          <a:p>
            <a:pPr algn="ctr" defTabSz="1075143" fontAlgn="base">
              <a:spcBef>
                <a:spcPct val="0"/>
              </a:spcBef>
              <a:spcAft>
                <a:spcPct val="0"/>
              </a:spcAft>
            </a:pPr>
            <a:endParaRPr lang="en-US" sz="2307" kern="0">
              <a:gradFill>
                <a:gsLst>
                  <a:gs pos="0">
                    <a:srgbClr val="FFFFFF"/>
                  </a:gs>
                  <a:gs pos="100000">
                    <a:srgbClr val="FFFFFF"/>
                  </a:gs>
                </a:gsLst>
                <a:lin ang="5400000" scaled="0"/>
              </a:gradFill>
              <a:latin typeface="Segoe UI Semilight"/>
            </a:endParaRPr>
          </a:p>
        </p:txBody>
      </p:sp>
      <p:sp>
        <p:nvSpPr>
          <p:cNvPr id="18" name="Rectangle 17">
            <a:extLst>
              <a:ext uri="{FF2B5EF4-FFF2-40B4-BE49-F238E27FC236}">
                <a16:creationId xmlns:a16="http://schemas.microsoft.com/office/drawing/2014/main" id="{22279EAB-E546-4154-843A-F97F2D764BD4}"/>
              </a:ext>
            </a:extLst>
          </p:cNvPr>
          <p:cNvSpPr/>
          <p:nvPr/>
        </p:nvSpPr>
        <p:spPr>
          <a:xfrm>
            <a:off x="455995" y="2140729"/>
            <a:ext cx="5999234" cy="3757952"/>
          </a:xfrm>
          <a:prstGeom prst="rect">
            <a:avLst/>
          </a:prstGeom>
        </p:spPr>
        <p:txBody>
          <a:bodyPr wrap="square" lIns="0">
            <a:spAutoFit/>
          </a:bodyPr>
          <a:lstStyle/>
          <a:p>
            <a:pPr marL="0" lvl="1">
              <a:lnSpc>
                <a:spcPct val="90000"/>
              </a:lnSpc>
              <a:spcBef>
                <a:spcPts val="1200"/>
              </a:spcBef>
            </a:pPr>
            <a:r>
              <a:rPr lang="en-US">
                <a:solidFill>
                  <a:schemeClr val="tx2"/>
                </a:solidFill>
                <a:latin typeface="+mj-lt"/>
              </a:rPr>
              <a:t>Open source, full control</a:t>
            </a:r>
          </a:p>
          <a:p>
            <a:pPr marL="0" lvl="2">
              <a:lnSpc>
                <a:spcPct val="90000"/>
              </a:lnSpc>
              <a:spcBef>
                <a:spcPts val="1200"/>
              </a:spcBef>
            </a:pPr>
            <a:r>
              <a:rPr lang="en-US">
                <a:solidFill>
                  <a:srgbClr val="000000"/>
                </a:solidFill>
              </a:rPr>
              <a:t>Built managed and maintained by the Microsoft Healthcare engineering team. </a:t>
            </a:r>
          </a:p>
          <a:p>
            <a:pPr marL="0" lvl="2">
              <a:lnSpc>
                <a:spcPct val="90000"/>
              </a:lnSpc>
              <a:spcBef>
                <a:spcPts val="1200"/>
              </a:spcBef>
            </a:pPr>
            <a:r>
              <a:rPr lang="en-US">
                <a:solidFill>
                  <a:srgbClr val="000000"/>
                </a:solidFill>
              </a:rPr>
              <a:t>Designed to enable you to operate and manage compliance.</a:t>
            </a:r>
          </a:p>
          <a:p>
            <a:pPr marL="0" lvl="1">
              <a:lnSpc>
                <a:spcPct val="90000"/>
              </a:lnSpc>
              <a:spcBef>
                <a:spcPts val="1200"/>
              </a:spcBef>
            </a:pPr>
            <a:endParaRPr lang="en-US">
              <a:solidFill>
                <a:schemeClr val="tx2"/>
              </a:solidFill>
              <a:latin typeface="+mj-lt"/>
            </a:endParaRPr>
          </a:p>
          <a:p>
            <a:pPr marL="0" lvl="1">
              <a:lnSpc>
                <a:spcPct val="90000"/>
              </a:lnSpc>
              <a:spcBef>
                <a:spcPts val="1200"/>
              </a:spcBef>
            </a:pPr>
            <a:r>
              <a:rPr lang="en-US">
                <a:solidFill>
                  <a:schemeClr val="tx2"/>
                </a:solidFill>
                <a:latin typeface="+mj-lt"/>
              </a:rPr>
              <a:t>Fully managed Azure offering</a:t>
            </a:r>
          </a:p>
          <a:p>
            <a:pPr marL="0" lvl="2">
              <a:lnSpc>
                <a:spcPct val="90000"/>
              </a:lnSpc>
              <a:spcBef>
                <a:spcPts val="1200"/>
              </a:spcBef>
            </a:pPr>
            <a:r>
              <a:rPr lang="en-US">
                <a:solidFill>
                  <a:srgbClr val="000000"/>
                </a:solidFill>
              </a:rPr>
              <a:t>Distribution of the open source project, offered as a Platform-as-a-Service in Azure.</a:t>
            </a:r>
          </a:p>
          <a:p>
            <a:pPr marL="0" lvl="2">
              <a:lnSpc>
                <a:spcPct val="90000"/>
              </a:lnSpc>
              <a:spcBef>
                <a:spcPts val="1200"/>
              </a:spcBef>
            </a:pPr>
            <a:r>
              <a:rPr lang="en-US">
                <a:solidFill>
                  <a:srgbClr val="000000"/>
                </a:solidFill>
              </a:rPr>
              <a:t>Meets regulatory compliance requirements for Protected Healthcare Information (PHI).</a:t>
            </a:r>
          </a:p>
        </p:txBody>
      </p:sp>
      <p:pic>
        <p:nvPicPr>
          <p:cNvPr id="5" name="Picture 4">
            <a:extLst>
              <a:ext uri="{FF2B5EF4-FFF2-40B4-BE49-F238E27FC236}">
                <a16:creationId xmlns:a16="http://schemas.microsoft.com/office/drawing/2014/main" id="{5B9C223E-5D4D-D149-9821-DDB675125662}"/>
              </a:ext>
            </a:extLst>
          </p:cNvPr>
          <p:cNvPicPr>
            <a:picLocks noChangeAspect="1"/>
          </p:cNvPicPr>
          <p:nvPr/>
        </p:nvPicPr>
        <p:blipFill>
          <a:blip r:embed="rId2"/>
          <a:stretch>
            <a:fillRect/>
          </a:stretch>
        </p:blipFill>
        <p:spPr>
          <a:xfrm>
            <a:off x="9384722" y="2092096"/>
            <a:ext cx="914400" cy="914400"/>
          </a:xfrm>
          <a:prstGeom prst="rect">
            <a:avLst/>
          </a:prstGeom>
        </p:spPr>
      </p:pic>
      <p:pic>
        <p:nvPicPr>
          <p:cNvPr id="19" name="Graphic 18">
            <a:extLst>
              <a:ext uri="{FF2B5EF4-FFF2-40B4-BE49-F238E27FC236}">
                <a16:creationId xmlns:a16="http://schemas.microsoft.com/office/drawing/2014/main" id="{BF799D6F-3FAD-2041-B2EB-A219613575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84722" y="4326561"/>
            <a:ext cx="914400" cy="914400"/>
          </a:xfrm>
          <a:prstGeom prst="rect">
            <a:avLst/>
          </a:prstGeom>
        </p:spPr>
      </p:pic>
    </p:spTree>
    <p:extLst>
      <p:ext uri="{BB962C8B-B14F-4D97-AF65-F5344CB8AC3E}">
        <p14:creationId xmlns:p14="http://schemas.microsoft.com/office/powerpoint/2010/main" val="23283743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3B8B0F1-32D1-AA44-88B5-BF4525580380}"/>
              </a:ext>
            </a:extLst>
          </p:cNvPr>
          <p:cNvGrpSpPr/>
          <p:nvPr/>
        </p:nvGrpSpPr>
        <p:grpSpPr>
          <a:xfrm>
            <a:off x="5939059" y="2381223"/>
            <a:ext cx="2905127" cy="3445868"/>
            <a:chOff x="5939059" y="2381223"/>
            <a:chExt cx="2905127" cy="3445868"/>
          </a:xfrm>
        </p:grpSpPr>
        <p:grpSp>
          <p:nvGrpSpPr>
            <p:cNvPr id="70" name="Group 69">
              <a:extLst>
                <a:ext uri="{FF2B5EF4-FFF2-40B4-BE49-F238E27FC236}">
                  <a16:creationId xmlns:a16="http://schemas.microsoft.com/office/drawing/2014/main" id="{DE427942-1F24-094B-9D6D-936DA9D32DDE}"/>
                </a:ext>
              </a:extLst>
            </p:cNvPr>
            <p:cNvGrpSpPr/>
            <p:nvPr/>
          </p:nvGrpSpPr>
          <p:grpSpPr>
            <a:xfrm>
              <a:off x="5939059" y="2381223"/>
              <a:ext cx="2905127" cy="3445868"/>
              <a:chOff x="5939059" y="2381223"/>
              <a:chExt cx="2905127" cy="3445868"/>
            </a:xfrm>
            <a:solidFill>
              <a:schemeClr val="accent5"/>
            </a:solidFill>
          </p:grpSpPr>
          <p:sp>
            <p:nvSpPr>
              <p:cNvPr id="2" name="Rectangle 1">
                <a:extLst>
                  <a:ext uri="{FF2B5EF4-FFF2-40B4-BE49-F238E27FC236}">
                    <a16:creationId xmlns:a16="http://schemas.microsoft.com/office/drawing/2014/main" id="{427961DD-FD68-4B67-B499-000775B8948D}"/>
                  </a:ext>
                </a:extLst>
              </p:cNvPr>
              <p:cNvSpPr/>
              <p:nvPr/>
            </p:nvSpPr>
            <p:spPr bwMode="auto">
              <a:xfrm flipH="1" flipV="1">
                <a:off x="5939059" y="2381223"/>
                <a:ext cx="2905127" cy="3445868"/>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4" name="TextBox 73">
                <a:extLst>
                  <a:ext uri="{FF2B5EF4-FFF2-40B4-BE49-F238E27FC236}">
                    <a16:creationId xmlns:a16="http://schemas.microsoft.com/office/drawing/2014/main" id="{8DD3DA2A-6AA7-4B48-B7E3-07CAB59649F4}"/>
                  </a:ext>
                </a:extLst>
              </p:cNvPr>
              <p:cNvSpPr txBox="1"/>
              <p:nvPr/>
            </p:nvSpPr>
            <p:spPr>
              <a:xfrm>
                <a:off x="7921055" y="2907361"/>
                <a:ext cx="788999" cy="430887"/>
              </a:xfrm>
              <a:prstGeom prst="rect">
                <a:avLst/>
              </a:prstGeom>
              <a:noFill/>
            </p:spPr>
            <p:txBody>
              <a:bodyPr wrap="none" rtlCol="0">
                <a:spAutoFit/>
              </a:bodyPr>
              <a:lstStyle/>
              <a:p>
                <a:pPr algn="ctr"/>
                <a:r>
                  <a:rPr lang="en-US" sz="1100" dirty="0">
                    <a:latin typeface="Segoe UI" panose="020B0502040204020203" pitchFamily="34" charset="0"/>
                    <a:cs typeface="Segoe UI" panose="020B0502040204020203" pitchFamily="34" charset="0"/>
                  </a:rPr>
                  <a:t>Azure API</a:t>
                </a:r>
                <a:br>
                  <a:rPr lang="en-US" sz="1100" dirty="0">
                    <a:latin typeface="Segoe UI" panose="020B0502040204020203" pitchFamily="34" charset="0"/>
                    <a:cs typeface="Segoe UI" panose="020B0502040204020203" pitchFamily="34" charset="0"/>
                  </a:rPr>
                </a:br>
                <a:r>
                  <a:rPr lang="en-US" sz="1100" dirty="0">
                    <a:latin typeface="Segoe UI" panose="020B0502040204020203" pitchFamily="34" charset="0"/>
                    <a:cs typeface="Segoe UI" panose="020B0502040204020203" pitchFamily="34" charset="0"/>
                  </a:rPr>
                  <a:t>for FHIR</a:t>
                </a:r>
              </a:p>
            </p:txBody>
          </p:sp>
        </p:grpSp>
        <p:pic>
          <p:nvPicPr>
            <p:cNvPr id="71" name="Graphic 70">
              <a:extLst>
                <a:ext uri="{FF2B5EF4-FFF2-40B4-BE49-F238E27FC236}">
                  <a16:creationId xmlns:a16="http://schemas.microsoft.com/office/drawing/2014/main" id="{64E57ED6-3E84-944D-9299-661FC38727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8050" y="2491189"/>
              <a:ext cx="483355" cy="483355"/>
            </a:xfrm>
            <a:prstGeom prst="rect">
              <a:avLst/>
            </a:prstGeom>
          </p:spPr>
        </p:pic>
      </p:grpSp>
      <p:grpSp>
        <p:nvGrpSpPr>
          <p:cNvPr id="52" name="Group 51">
            <a:extLst>
              <a:ext uri="{FF2B5EF4-FFF2-40B4-BE49-F238E27FC236}">
                <a16:creationId xmlns:a16="http://schemas.microsoft.com/office/drawing/2014/main" id="{0200540C-63BC-1D4D-9A23-F6CCBF5309E4}"/>
              </a:ext>
            </a:extLst>
          </p:cNvPr>
          <p:cNvGrpSpPr/>
          <p:nvPr/>
        </p:nvGrpSpPr>
        <p:grpSpPr>
          <a:xfrm>
            <a:off x="5941228" y="1380831"/>
            <a:ext cx="2900883" cy="927605"/>
            <a:chOff x="5941228" y="1380831"/>
            <a:chExt cx="2900883" cy="927605"/>
          </a:xfrm>
        </p:grpSpPr>
        <p:sp>
          <p:nvSpPr>
            <p:cNvPr id="47" name="Rectangle 46">
              <a:extLst>
                <a:ext uri="{FF2B5EF4-FFF2-40B4-BE49-F238E27FC236}">
                  <a16:creationId xmlns:a16="http://schemas.microsoft.com/office/drawing/2014/main" id="{456417D2-1FFD-4EE4-89A3-729B54D3B7CA}"/>
                </a:ext>
              </a:extLst>
            </p:cNvPr>
            <p:cNvSpPr/>
            <p:nvPr/>
          </p:nvSpPr>
          <p:spPr bwMode="auto">
            <a:xfrm>
              <a:off x="5941228" y="1380831"/>
              <a:ext cx="2900883" cy="927605"/>
            </a:xfrm>
            <a:prstGeom prst="rect">
              <a:avLst/>
            </a:prstGeom>
            <a:solidFill>
              <a:schemeClr val="bg1">
                <a:lumMod val="85000"/>
                <a:alpha val="5019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EC9AE93E-36C1-4C4B-BE0B-DB3C04CE9034}"/>
                </a:ext>
              </a:extLst>
            </p:cNvPr>
            <p:cNvGrpSpPr/>
            <p:nvPr/>
          </p:nvGrpSpPr>
          <p:grpSpPr>
            <a:xfrm>
              <a:off x="7782615" y="1423464"/>
              <a:ext cx="1059495" cy="870145"/>
              <a:chOff x="8608732" y="2111773"/>
              <a:chExt cx="1059495" cy="870145"/>
            </a:xfrm>
          </p:grpSpPr>
          <p:pic>
            <p:nvPicPr>
              <p:cNvPr id="68" name="Graphic 67">
                <a:extLst>
                  <a:ext uri="{FF2B5EF4-FFF2-40B4-BE49-F238E27FC236}">
                    <a16:creationId xmlns:a16="http://schemas.microsoft.com/office/drawing/2014/main" id="{817D5B9E-D7F2-4002-97A0-973407B4CBA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4167" y="2111773"/>
                <a:ext cx="457200" cy="457200"/>
              </a:xfrm>
              <a:prstGeom prst="rect">
                <a:avLst/>
              </a:prstGeom>
            </p:spPr>
          </p:pic>
          <p:sp>
            <p:nvSpPr>
              <p:cNvPr id="69" name="TextBox 68">
                <a:extLst>
                  <a:ext uri="{FF2B5EF4-FFF2-40B4-BE49-F238E27FC236}">
                    <a16:creationId xmlns:a16="http://schemas.microsoft.com/office/drawing/2014/main" id="{6ED17FC4-2C27-4364-B6EB-73D4A556A259}"/>
                  </a:ext>
                </a:extLst>
              </p:cNvPr>
              <p:cNvSpPr txBox="1"/>
              <p:nvPr/>
            </p:nvSpPr>
            <p:spPr>
              <a:xfrm>
                <a:off x="8608732" y="2551031"/>
                <a:ext cx="1059495" cy="430887"/>
              </a:xfrm>
              <a:prstGeom prst="rect">
                <a:avLst/>
              </a:prstGeom>
              <a:noFill/>
            </p:spPr>
            <p:txBody>
              <a:bodyPr wrap="square" rtlCol="0">
                <a:spAutoFit/>
              </a:bodyPr>
              <a:lstStyle/>
              <a:p>
                <a:pPr algn="ctr"/>
                <a:r>
                  <a:rPr lang="en-US" sz="1100" dirty="0">
                    <a:latin typeface="Segoe UI" panose="020B0502040204020203" pitchFamily="34" charset="0"/>
                    <a:cs typeface="Segoe UI" panose="020B0502040204020203" pitchFamily="34" charset="0"/>
                  </a:rPr>
                  <a:t>FHIR Server</a:t>
                </a:r>
                <a:br>
                  <a:rPr lang="en-US" sz="1100" dirty="0">
                    <a:latin typeface="Segoe UI" panose="020B0502040204020203" pitchFamily="34" charset="0"/>
                    <a:cs typeface="Segoe UI" panose="020B0502040204020203" pitchFamily="34" charset="0"/>
                  </a:rPr>
                </a:br>
                <a:r>
                  <a:rPr lang="en-US" sz="1100" dirty="0">
                    <a:latin typeface="Segoe UI" panose="020B0502040204020203" pitchFamily="34" charset="0"/>
                    <a:cs typeface="Segoe UI" panose="020B0502040204020203" pitchFamily="34" charset="0"/>
                  </a:rPr>
                  <a:t>for Azure</a:t>
                </a:r>
              </a:p>
            </p:txBody>
          </p:sp>
        </p:grpSp>
      </p:grpSp>
      <p:sp>
        <p:nvSpPr>
          <p:cNvPr id="4" name="Title 3">
            <a:extLst>
              <a:ext uri="{FF2B5EF4-FFF2-40B4-BE49-F238E27FC236}">
                <a16:creationId xmlns:a16="http://schemas.microsoft.com/office/drawing/2014/main" id="{BE3E2A20-3F7A-44A6-9E90-C957B0B988A2}"/>
              </a:ext>
            </a:extLst>
          </p:cNvPr>
          <p:cNvSpPr>
            <a:spLocks noGrp="1"/>
          </p:cNvSpPr>
          <p:nvPr>
            <p:ph type="title"/>
          </p:nvPr>
        </p:nvSpPr>
        <p:spPr/>
        <p:txBody>
          <a:bodyPr/>
          <a:lstStyle/>
          <a:p>
            <a:r>
              <a:rPr lang="en-US"/>
              <a:t>Cloud Models</a:t>
            </a:r>
          </a:p>
        </p:txBody>
      </p:sp>
      <p:sp>
        <p:nvSpPr>
          <p:cNvPr id="7" name="Rectangle 6">
            <a:extLst>
              <a:ext uri="{FF2B5EF4-FFF2-40B4-BE49-F238E27FC236}">
                <a16:creationId xmlns:a16="http://schemas.microsoft.com/office/drawing/2014/main" id="{C2E299AD-3435-4C5D-849C-3B6FAC8D7FA0}"/>
              </a:ext>
            </a:extLst>
          </p:cNvPr>
          <p:cNvSpPr/>
          <p:nvPr/>
        </p:nvSpPr>
        <p:spPr bwMode="auto">
          <a:xfrm>
            <a:off x="786591" y="5398060"/>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Networking</a:t>
            </a:r>
          </a:p>
        </p:txBody>
      </p:sp>
      <p:sp>
        <p:nvSpPr>
          <p:cNvPr id="8" name="Rectangle 7">
            <a:extLst>
              <a:ext uri="{FF2B5EF4-FFF2-40B4-BE49-F238E27FC236}">
                <a16:creationId xmlns:a16="http://schemas.microsoft.com/office/drawing/2014/main" id="{B84397F5-CC56-41F8-960E-9B74DC572BEB}"/>
              </a:ext>
            </a:extLst>
          </p:cNvPr>
          <p:cNvSpPr/>
          <p:nvPr/>
        </p:nvSpPr>
        <p:spPr bwMode="auto">
          <a:xfrm>
            <a:off x="786591" y="4895253"/>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Storage</a:t>
            </a:r>
          </a:p>
        </p:txBody>
      </p:sp>
      <p:sp>
        <p:nvSpPr>
          <p:cNvPr id="9" name="Rectangle 8">
            <a:extLst>
              <a:ext uri="{FF2B5EF4-FFF2-40B4-BE49-F238E27FC236}">
                <a16:creationId xmlns:a16="http://schemas.microsoft.com/office/drawing/2014/main" id="{038F871A-1296-46FB-B61A-FF9459FE37E3}"/>
              </a:ext>
            </a:extLst>
          </p:cNvPr>
          <p:cNvSpPr/>
          <p:nvPr/>
        </p:nvSpPr>
        <p:spPr bwMode="auto">
          <a:xfrm>
            <a:off x="786591" y="4392447"/>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Servers</a:t>
            </a:r>
          </a:p>
        </p:txBody>
      </p:sp>
      <p:sp>
        <p:nvSpPr>
          <p:cNvPr id="10" name="Rectangle 9">
            <a:extLst>
              <a:ext uri="{FF2B5EF4-FFF2-40B4-BE49-F238E27FC236}">
                <a16:creationId xmlns:a16="http://schemas.microsoft.com/office/drawing/2014/main" id="{54CFF424-E38D-459A-A925-51DD63258E92}"/>
              </a:ext>
            </a:extLst>
          </p:cNvPr>
          <p:cNvSpPr/>
          <p:nvPr/>
        </p:nvSpPr>
        <p:spPr bwMode="auto">
          <a:xfrm>
            <a:off x="786591" y="3889641"/>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Virtualization</a:t>
            </a:r>
          </a:p>
        </p:txBody>
      </p:sp>
      <p:sp>
        <p:nvSpPr>
          <p:cNvPr id="11" name="Rectangle 10">
            <a:extLst>
              <a:ext uri="{FF2B5EF4-FFF2-40B4-BE49-F238E27FC236}">
                <a16:creationId xmlns:a16="http://schemas.microsoft.com/office/drawing/2014/main" id="{489B2898-1712-4835-A783-5BF0D980A445}"/>
              </a:ext>
            </a:extLst>
          </p:cNvPr>
          <p:cNvSpPr/>
          <p:nvPr/>
        </p:nvSpPr>
        <p:spPr bwMode="auto">
          <a:xfrm>
            <a:off x="786591" y="3386835"/>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O/S</a:t>
            </a:r>
          </a:p>
        </p:txBody>
      </p:sp>
      <p:sp>
        <p:nvSpPr>
          <p:cNvPr id="12" name="Rectangle 11">
            <a:extLst>
              <a:ext uri="{FF2B5EF4-FFF2-40B4-BE49-F238E27FC236}">
                <a16:creationId xmlns:a16="http://schemas.microsoft.com/office/drawing/2014/main" id="{76314776-2944-42FE-AA7B-B9E3A0B06094}"/>
              </a:ext>
            </a:extLst>
          </p:cNvPr>
          <p:cNvSpPr/>
          <p:nvPr/>
        </p:nvSpPr>
        <p:spPr bwMode="auto">
          <a:xfrm>
            <a:off x="786591" y="2884029"/>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Middleware</a:t>
            </a:r>
          </a:p>
        </p:txBody>
      </p:sp>
      <p:sp>
        <p:nvSpPr>
          <p:cNvPr id="13" name="Rectangle 12">
            <a:extLst>
              <a:ext uri="{FF2B5EF4-FFF2-40B4-BE49-F238E27FC236}">
                <a16:creationId xmlns:a16="http://schemas.microsoft.com/office/drawing/2014/main" id="{021237CE-5FEC-4DBB-8892-9C253E7A0B79}"/>
              </a:ext>
            </a:extLst>
          </p:cNvPr>
          <p:cNvSpPr/>
          <p:nvPr/>
        </p:nvSpPr>
        <p:spPr bwMode="auto">
          <a:xfrm>
            <a:off x="786591" y="2381223"/>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Runtime</a:t>
            </a:r>
          </a:p>
        </p:txBody>
      </p:sp>
      <p:sp>
        <p:nvSpPr>
          <p:cNvPr id="14" name="Rectangle 13">
            <a:extLst>
              <a:ext uri="{FF2B5EF4-FFF2-40B4-BE49-F238E27FC236}">
                <a16:creationId xmlns:a16="http://schemas.microsoft.com/office/drawing/2014/main" id="{75B28387-BF21-48BA-82FE-5250DEF03B2B}"/>
              </a:ext>
            </a:extLst>
          </p:cNvPr>
          <p:cNvSpPr/>
          <p:nvPr/>
        </p:nvSpPr>
        <p:spPr bwMode="auto">
          <a:xfrm>
            <a:off x="786591" y="1878417"/>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Data</a:t>
            </a:r>
          </a:p>
        </p:txBody>
      </p:sp>
      <p:sp>
        <p:nvSpPr>
          <p:cNvPr id="15" name="Rectangle 14">
            <a:extLst>
              <a:ext uri="{FF2B5EF4-FFF2-40B4-BE49-F238E27FC236}">
                <a16:creationId xmlns:a16="http://schemas.microsoft.com/office/drawing/2014/main" id="{9E1C63D8-00AA-4DBB-8125-FFC6162315E8}"/>
              </a:ext>
            </a:extLst>
          </p:cNvPr>
          <p:cNvSpPr/>
          <p:nvPr/>
        </p:nvSpPr>
        <p:spPr bwMode="auto">
          <a:xfrm>
            <a:off x="786591" y="1375611"/>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Applications</a:t>
            </a:r>
          </a:p>
        </p:txBody>
      </p:sp>
      <p:sp>
        <p:nvSpPr>
          <p:cNvPr id="16" name="Rectangle 15">
            <a:extLst>
              <a:ext uri="{FF2B5EF4-FFF2-40B4-BE49-F238E27FC236}">
                <a16:creationId xmlns:a16="http://schemas.microsoft.com/office/drawing/2014/main" id="{588F52D2-E420-4BCC-95F6-3A528FA7D91C}"/>
              </a:ext>
            </a:extLst>
          </p:cNvPr>
          <p:cNvSpPr/>
          <p:nvPr/>
        </p:nvSpPr>
        <p:spPr bwMode="auto">
          <a:xfrm>
            <a:off x="3351051" y="5398060"/>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Networking</a:t>
            </a:r>
          </a:p>
        </p:txBody>
      </p:sp>
      <p:sp>
        <p:nvSpPr>
          <p:cNvPr id="17" name="Rectangle 16">
            <a:extLst>
              <a:ext uri="{FF2B5EF4-FFF2-40B4-BE49-F238E27FC236}">
                <a16:creationId xmlns:a16="http://schemas.microsoft.com/office/drawing/2014/main" id="{9BAB1CB6-2658-4EFF-8206-6B69A056BB25}"/>
              </a:ext>
            </a:extLst>
          </p:cNvPr>
          <p:cNvSpPr/>
          <p:nvPr/>
        </p:nvSpPr>
        <p:spPr bwMode="auto">
          <a:xfrm>
            <a:off x="3351051" y="4895253"/>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Storage</a:t>
            </a:r>
          </a:p>
        </p:txBody>
      </p:sp>
      <p:sp>
        <p:nvSpPr>
          <p:cNvPr id="18" name="Rectangle 17">
            <a:extLst>
              <a:ext uri="{FF2B5EF4-FFF2-40B4-BE49-F238E27FC236}">
                <a16:creationId xmlns:a16="http://schemas.microsoft.com/office/drawing/2014/main" id="{A817BBF4-FFF6-4324-9EA5-72D71DBDB1EE}"/>
              </a:ext>
            </a:extLst>
          </p:cNvPr>
          <p:cNvSpPr/>
          <p:nvPr/>
        </p:nvSpPr>
        <p:spPr bwMode="auto">
          <a:xfrm>
            <a:off x="3351051" y="4392447"/>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Servers</a:t>
            </a:r>
          </a:p>
        </p:txBody>
      </p:sp>
      <p:sp>
        <p:nvSpPr>
          <p:cNvPr id="19" name="Rectangle 18">
            <a:extLst>
              <a:ext uri="{FF2B5EF4-FFF2-40B4-BE49-F238E27FC236}">
                <a16:creationId xmlns:a16="http://schemas.microsoft.com/office/drawing/2014/main" id="{89608BB4-AF89-46AA-98D5-040A439F3274}"/>
              </a:ext>
            </a:extLst>
          </p:cNvPr>
          <p:cNvSpPr/>
          <p:nvPr/>
        </p:nvSpPr>
        <p:spPr bwMode="auto">
          <a:xfrm>
            <a:off x="3351051" y="3889641"/>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Virtualization</a:t>
            </a:r>
          </a:p>
        </p:txBody>
      </p:sp>
      <p:sp>
        <p:nvSpPr>
          <p:cNvPr id="20" name="Rectangle 19">
            <a:extLst>
              <a:ext uri="{FF2B5EF4-FFF2-40B4-BE49-F238E27FC236}">
                <a16:creationId xmlns:a16="http://schemas.microsoft.com/office/drawing/2014/main" id="{59712C86-FC58-461B-837F-2DE125B1E40E}"/>
              </a:ext>
            </a:extLst>
          </p:cNvPr>
          <p:cNvSpPr/>
          <p:nvPr/>
        </p:nvSpPr>
        <p:spPr bwMode="auto">
          <a:xfrm>
            <a:off x="3351051" y="3386835"/>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O/S</a:t>
            </a:r>
          </a:p>
        </p:txBody>
      </p:sp>
      <p:sp>
        <p:nvSpPr>
          <p:cNvPr id="21" name="Rectangle 20">
            <a:extLst>
              <a:ext uri="{FF2B5EF4-FFF2-40B4-BE49-F238E27FC236}">
                <a16:creationId xmlns:a16="http://schemas.microsoft.com/office/drawing/2014/main" id="{A5E7E0C5-F242-4D65-8D00-B51AE9D42B6C}"/>
              </a:ext>
            </a:extLst>
          </p:cNvPr>
          <p:cNvSpPr/>
          <p:nvPr/>
        </p:nvSpPr>
        <p:spPr bwMode="auto">
          <a:xfrm>
            <a:off x="3351051" y="2884029"/>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Middleware</a:t>
            </a:r>
          </a:p>
        </p:txBody>
      </p:sp>
      <p:sp>
        <p:nvSpPr>
          <p:cNvPr id="22" name="Rectangle 21">
            <a:extLst>
              <a:ext uri="{FF2B5EF4-FFF2-40B4-BE49-F238E27FC236}">
                <a16:creationId xmlns:a16="http://schemas.microsoft.com/office/drawing/2014/main" id="{5623EF25-ADF3-4C0B-B08E-958E8FD57C80}"/>
              </a:ext>
            </a:extLst>
          </p:cNvPr>
          <p:cNvSpPr/>
          <p:nvPr/>
        </p:nvSpPr>
        <p:spPr bwMode="auto">
          <a:xfrm>
            <a:off x="3351051" y="2381223"/>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Runtime</a:t>
            </a:r>
          </a:p>
        </p:txBody>
      </p:sp>
      <p:sp>
        <p:nvSpPr>
          <p:cNvPr id="23" name="Rectangle 22">
            <a:extLst>
              <a:ext uri="{FF2B5EF4-FFF2-40B4-BE49-F238E27FC236}">
                <a16:creationId xmlns:a16="http://schemas.microsoft.com/office/drawing/2014/main" id="{9BDA6CE7-05AD-4594-8CF6-D710DB66B29A}"/>
              </a:ext>
            </a:extLst>
          </p:cNvPr>
          <p:cNvSpPr/>
          <p:nvPr/>
        </p:nvSpPr>
        <p:spPr bwMode="auto">
          <a:xfrm>
            <a:off x="3351051" y="1878417"/>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Data</a:t>
            </a:r>
          </a:p>
        </p:txBody>
      </p:sp>
      <p:sp>
        <p:nvSpPr>
          <p:cNvPr id="24" name="Rectangle 23">
            <a:extLst>
              <a:ext uri="{FF2B5EF4-FFF2-40B4-BE49-F238E27FC236}">
                <a16:creationId xmlns:a16="http://schemas.microsoft.com/office/drawing/2014/main" id="{FFA11B5B-4B93-48A5-A7F3-FA51A73C52BB}"/>
              </a:ext>
            </a:extLst>
          </p:cNvPr>
          <p:cNvSpPr/>
          <p:nvPr/>
        </p:nvSpPr>
        <p:spPr bwMode="auto">
          <a:xfrm>
            <a:off x="3351051" y="1375611"/>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Applications</a:t>
            </a:r>
          </a:p>
        </p:txBody>
      </p:sp>
      <p:sp>
        <p:nvSpPr>
          <p:cNvPr id="25" name="Rectangle 24">
            <a:extLst>
              <a:ext uri="{FF2B5EF4-FFF2-40B4-BE49-F238E27FC236}">
                <a16:creationId xmlns:a16="http://schemas.microsoft.com/office/drawing/2014/main" id="{341F4A18-7293-43F6-8202-907CEBE2E51A}"/>
              </a:ext>
            </a:extLst>
          </p:cNvPr>
          <p:cNvSpPr/>
          <p:nvPr/>
        </p:nvSpPr>
        <p:spPr bwMode="auto">
          <a:xfrm>
            <a:off x="5939067" y="5405293"/>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Networking</a:t>
            </a:r>
          </a:p>
        </p:txBody>
      </p:sp>
      <p:sp>
        <p:nvSpPr>
          <p:cNvPr id="26" name="Rectangle 25">
            <a:extLst>
              <a:ext uri="{FF2B5EF4-FFF2-40B4-BE49-F238E27FC236}">
                <a16:creationId xmlns:a16="http://schemas.microsoft.com/office/drawing/2014/main" id="{072B1E40-5129-4B97-8819-B5932545624D}"/>
              </a:ext>
            </a:extLst>
          </p:cNvPr>
          <p:cNvSpPr/>
          <p:nvPr/>
        </p:nvSpPr>
        <p:spPr bwMode="auto">
          <a:xfrm>
            <a:off x="5939067" y="4902486"/>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Storage</a:t>
            </a:r>
          </a:p>
        </p:txBody>
      </p:sp>
      <p:sp>
        <p:nvSpPr>
          <p:cNvPr id="27" name="Rectangle 26">
            <a:extLst>
              <a:ext uri="{FF2B5EF4-FFF2-40B4-BE49-F238E27FC236}">
                <a16:creationId xmlns:a16="http://schemas.microsoft.com/office/drawing/2014/main" id="{90722CB9-8E3D-4A2A-AF5D-94A0B56BE10C}"/>
              </a:ext>
            </a:extLst>
          </p:cNvPr>
          <p:cNvSpPr/>
          <p:nvPr/>
        </p:nvSpPr>
        <p:spPr bwMode="auto">
          <a:xfrm>
            <a:off x="5939067" y="4399680"/>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Servers</a:t>
            </a:r>
          </a:p>
        </p:txBody>
      </p:sp>
      <p:sp>
        <p:nvSpPr>
          <p:cNvPr id="28" name="Rectangle 27">
            <a:extLst>
              <a:ext uri="{FF2B5EF4-FFF2-40B4-BE49-F238E27FC236}">
                <a16:creationId xmlns:a16="http://schemas.microsoft.com/office/drawing/2014/main" id="{1C6A057E-B934-44A0-9A59-1E72F84C5303}"/>
              </a:ext>
            </a:extLst>
          </p:cNvPr>
          <p:cNvSpPr/>
          <p:nvPr/>
        </p:nvSpPr>
        <p:spPr bwMode="auto">
          <a:xfrm>
            <a:off x="5939067" y="3896874"/>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Virtualization</a:t>
            </a:r>
          </a:p>
        </p:txBody>
      </p:sp>
      <p:sp>
        <p:nvSpPr>
          <p:cNvPr id="29" name="Rectangle 28">
            <a:extLst>
              <a:ext uri="{FF2B5EF4-FFF2-40B4-BE49-F238E27FC236}">
                <a16:creationId xmlns:a16="http://schemas.microsoft.com/office/drawing/2014/main" id="{C726006D-A19E-4F8D-8029-D51FA079EF8B}"/>
              </a:ext>
            </a:extLst>
          </p:cNvPr>
          <p:cNvSpPr/>
          <p:nvPr/>
        </p:nvSpPr>
        <p:spPr bwMode="auto">
          <a:xfrm>
            <a:off x="5939067" y="3394068"/>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O/S</a:t>
            </a:r>
          </a:p>
        </p:txBody>
      </p:sp>
      <p:sp>
        <p:nvSpPr>
          <p:cNvPr id="30" name="Rectangle 29">
            <a:extLst>
              <a:ext uri="{FF2B5EF4-FFF2-40B4-BE49-F238E27FC236}">
                <a16:creationId xmlns:a16="http://schemas.microsoft.com/office/drawing/2014/main" id="{8AE03B6F-6A53-46C5-9235-A654E0B2B9CE}"/>
              </a:ext>
            </a:extLst>
          </p:cNvPr>
          <p:cNvSpPr/>
          <p:nvPr/>
        </p:nvSpPr>
        <p:spPr bwMode="auto">
          <a:xfrm>
            <a:off x="5939067" y="2891262"/>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Middleware</a:t>
            </a:r>
          </a:p>
        </p:txBody>
      </p:sp>
      <p:sp>
        <p:nvSpPr>
          <p:cNvPr id="31" name="Rectangle 30">
            <a:extLst>
              <a:ext uri="{FF2B5EF4-FFF2-40B4-BE49-F238E27FC236}">
                <a16:creationId xmlns:a16="http://schemas.microsoft.com/office/drawing/2014/main" id="{76CC7D8E-BAB0-4498-A842-CDE598863636}"/>
              </a:ext>
            </a:extLst>
          </p:cNvPr>
          <p:cNvSpPr/>
          <p:nvPr/>
        </p:nvSpPr>
        <p:spPr bwMode="auto">
          <a:xfrm>
            <a:off x="5939067" y="2388456"/>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Runtime</a:t>
            </a:r>
          </a:p>
        </p:txBody>
      </p:sp>
      <p:sp>
        <p:nvSpPr>
          <p:cNvPr id="32" name="Rectangle 31">
            <a:extLst>
              <a:ext uri="{FF2B5EF4-FFF2-40B4-BE49-F238E27FC236}">
                <a16:creationId xmlns:a16="http://schemas.microsoft.com/office/drawing/2014/main" id="{E235AA51-E3D2-458E-AC36-870CD21280F7}"/>
              </a:ext>
            </a:extLst>
          </p:cNvPr>
          <p:cNvSpPr/>
          <p:nvPr/>
        </p:nvSpPr>
        <p:spPr bwMode="auto">
          <a:xfrm>
            <a:off x="5939067" y="1885650"/>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Data</a:t>
            </a:r>
          </a:p>
        </p:txBody>
      </p:sp>
      <p:sp>
        <p:nvSpPr>
          <p:cNvPr id="33" name="Rectangle 32">
            <a:extLst>
              <a:ext uri="{FF2B5EF4-FFF2-40B4-BE49-F238E27FC236}">
                <a16:creationId xmlns:a16="http://schemas.microsoft.com/office/drawing/2014/main" id="{9404F367-BFF8-4B70-B047-8606D1B94281}"/>
              </a:ext>
            </a:extLst>
          </p:cNvPr>
          <p:cNvSpPr/>
          <p:nvPr/>
        </p:nvSpPr>
        <p:spPr bwMode="auto">
          <a:xfrm>
            <a:off x="5939067" y="1382844"/>
            <a:ext cx="1843548" cy="422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Applications</a:t>
            </a:r>
          </a:p>
        </p:txBody>
      </p:sp>
      <p:sp>
        <p:nvSpPr>
          <p:cNvPr id="34" name="Rectangle 33">
            <a:extLst>
              <a:ext uri="{FF2B5EF4-FFF2-40B4-BE49-F238E27FC236}">
                <a16:creationId xmlns:a16="http://schemas.microsoft.com/office/drawing/2014/main" id="{49969B00-E83D-4A53-B490-8C7B281C774D}"/>
              </a:ext>
            </a:extLst>
          </p:cNvPr>
          <p:cNvSpPr/>
          <p:nvPr/>
        </p:nvSpPr>
        <p:spPr bwMode="auto">
          <a:xfrm>
            <a:off x="9552049" y="5403281"/>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Networking</a:t>
            </a:r>
          </a:p>
        </p:txBody>
      </p:sp>
      <p:sp>
        <p:nvSpPr>
          <p:cNvPr id="35" name="Rectangle 34">
            <a:extLst>
              <a:ext uri="{FF2B5EF4-FFF2-40B4-BE49-F238E27FC236}">
                <a16:creationId xmlns:a16="http://schemas.microsoft.com/office/drawing/2014/main" id="{2CC7FEBA-F838-4AFA-B89B-BC88ED60DCFB}"/>
              </a:ext>
            </a:extLst>
          </p:cNvPr>
          <p:cNvSpPr/>
          <p:nvPr/>
        </p:nvSpPr>
        <p:spPr bwMode="auto">
          <a:xfrm>
            <a:off x="9552049" y="4900474"/>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Storage</a:t>
            </a:r>
          </a:p>
        </p:txBody>
      </p:sp>
      <p:sp>
        <p:nvSpPr>
          <p:cNvPr id="36" name="Rectangle 35">
            <a:extLst>
              <a:ext uri="{FF2B5EF4-FFF2-40B4-BE49-F238E27FC236}">
                <a16:creationId xmlns:a16="http://schemas.microsoft.com/office/drawing/2014/main" id="{604EE029-C8BD-4033-A7A8-135EB9F8C9EF}"/>
              </a:ext>
            </a:extLst>
          </p:cNvPr>
          <p:cNvSpPr/>
          <p:nvPr/>
        </p:nvSpPr>
        <p:spPr bwMode="auto">
          <a:xfrm>
            <a:off x="9552049" y="4397668"/>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Servers</a:t>
            </a:r>
          </a:p>
        </p:txBody>
      </p:sp>
      <p:sp>
        <p:nvSpPr>
          <p:cNvPr id="37" name="Rectangle 36">
            <a:extLst>
              <a:ext uri="{FF2B5EF4-FFF2-40B4-BE49-F238E27FC236}">
                <a16:creationId xmlns:a16="http://schemas.microsoft.com/office/drawing/2014/main" id="{70C4CE2C-5A15-4944-B60A-EA231CF03E5E}"/>
              </a:ext>
            </a:extLst>
          </p:cNvPr>
          <p:cNvSpPr/>
          <p:nvPr/>
        </p:nvSpPr>
        <p:spPr bwMode="auto">
          <a:xfrm>
            <a:off x="9552049" y="3894862"/>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Virtualization</a:t>
            </a:r>
          </a:p>
        </p:txBody>
      </p:sp>
      <p:sp>
        <p:nvSpPr>
          <p:cNvPr id="38" name="Rectangle 37">
            <a:extLst>
              <a:ext uri="{FF2B5EF4-FFF2-40B4-BE49-F238E27FC236}">
                <a16:creationId xmlns:a16="http://schemas.microsoft.com/office/drawing/2014/main" id="{025FADCD-3DB5-4861-A259-FB6B03DFA023}"/>
              </a:ext>
            </a:extLst>
          </p:cNvPr>
          <p:cNvSpPr/>
          <p:nvPr/>
        </p:nvSpPr>
        <p:spPr bwMode="auto">
          <a:xfrm>
            <a:off x="9552049" y="3392056"/>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O/S</a:t>
            </a:r>
          </a:p>
        </p:txBody>
      </p:sp>
      <p:sp>
        <p:nvSpPr>
          <p:cNvPr id="39" name="Rectangle 38">
            <a:extLst>
              <a:ext uri="{FF2B5EF4-FFF2-40B4-BE49-F238E27FC236}">
                <a16:creationId xmlns:a16="http://schemas.microsoft.com/office/drawing/2014/main" id="{DAC0DE31-55B4-4CF5-9384-E0858CFCD126}"/>
              </a:ext>
            </a:extLst>
          </p:cNvPr>
          <p:cNvSpPr/>
          <p:nvPr/>
        </p:nvSpPr>
        <p:spPr bwMode="auto">
          <a:xfrm>
            <a:off x="9552049" y="2889250"/>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Middleware</a:t>
            </a:r>
          </a:p>
        </p:txBody>
      </p:sp>
      <p:sp>
        <p:nvSpPr>
          <p:cNvPr id="40" name="Rectangle 39">
            <a:extLst>
              <a:ext uri="{FF2B5EF4-FFF2-40B4-BE49-F238E27FC236}">
                <a16:creationId xmlns:a16="http://schemas.microsoft.com/office/drawing/2014/main" id="{0BAB266B-2DEF-4A04-A585-BF82A2F82EF0}"/>
              </a:ext>
            </a:extLst>
          </p:cNvPr>
          <p:cNvSpPr/>
          <p:nvPr/>
        </p:nvSpPr>
        <p:spPr bwMode="auto">
          <a:xfrm>
            <a:off x="9552049" y="2386444"/>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Runtime</a:t>
            </a:r>
          </a:p>
        </p:txBody>
      </p:sp>
      <p:sp>
        <p:nvSpPr>
          <p:cNvPr id="41" name="Rectangle 40">
            <a:extLst>
              <a:ext uri="{FF2B5EF4-FFF2-40B4-BE49-F238E27FC236}">
                <a16:creationId xmlns:a16="http://schemas.microsoft.com/office/drawing/2014/main" id="{CE2C1339-C3EF-4C81-AFD1-5158D1206E84}"/>
              </a:ext>
            </a:extLst>
          </p:cNvPr>
          <p:cNvSpPr/>
          <p:nvPr/>
        </p:nvSpPr>
        <p:spPr bwMode="auto">
          <a:xfrm>
            <a:off x="9552049" y="1883638"/>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Data</a:t>
            </a:r>
          </a:p>
        </p:txBody>
      </p:sp>
      <p:sp>
        <p:nvSpPr>
          <p:cNvPr id="42" name="Rectangle 41">
            <a:extLst>
              <a:ext uri="{FF2B5EF4-FFF2-40B4-BE49-F238E27FC236}">
                <a16:creationId xmlns:a16="http://schemas.microsoft.com/office/drawing/2014/main" id="{073543F3-8B71-49E7-8CA5-EF4D00F7BB24}"/>
              </a:ext>
            </a:extLst>
          </p:cNvPr>
          <p:cNvSpPr/>
          <p:nvPr/>
        </p:nvSpPr>
        <p:spPr bwMode="auto">
          <a:xfrm>
            <a:off x="9552049" y="1380832"/>
            <a:ext cx="1843548" cy="422787"/>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889000" rtl="0" eaLnBrk="1" fontAlgn="base" latinLnBrk="0" hangingPunct="1"/>
            <a:r>
              <a:rPr kumimoji="0" lang="en-US" b="0" i="0" u="none" strike="noStrike" cap="none" normalizeH="0" baseline="0">
                <a:solidFill>
                  <a:schemeClr val="bg1"/>
                </a:solidFill>
                <a:effectLst/>
                <a:latin typeface="+mn-lt"/>
                <a:cs typeface="+mn-cs"/>
              </a:rPr>
              <a:t>Applications</a:t>
            </a:r>
          </a:p>
        </p:txBody>
      </p:sp>
      <p:sp>
        <p:nvSpPr>
          <p:cNvPr id="43" name="TextBox 42">
            <a:extLst>
              <a:ext uri="{FF2B5EF4-FFF2-40B4-BE49-F238E27FC236}">
                <a16:creationId xmlns:a16="http://schemas.microsoft.com/office/drawing/2014/main" id="{CD3FEA95-3088-46AA-92B8-D8DF4F3C65A7}"/>
              </a:ext>
            </a:extLst>
          </p:cNvPr>
          <p:cNvSpPr txBox="1"/>
          <p:nvPr/>
        </p:nvSpPr>
        <p:spPr>
          <a:xfrm>
            <a:off x="796403" y="5815575"/>
            <a:ext cx="1810184" cy="400110"/>
          </a:xfrm>
          <a:prstGeom prst="rect">
            <a:avLst/>
          </a:prstGeom>
          <a:noFill/>
        </p:spPr>
        <p:txBody>
          <a:bodyPr wrap="square" rtlCol="0">
            <a:spAutoFit/>
          </a:bodyPr>
          <a:lstStyle/>
          <a:p>
            <a:pPr algn="ctr"/>
            <a:r>
              <a:rPr lang="en-US" sz="2000">
                <a:solidFill>
                  <a:schemeClr val="tx2"/>
                </a:solidFill>
                <a:latin typeface="+mj-lt"/>
              </a:rPr>
              <a:t>On premises</a:t>
            </a:r>
          </a:p>
        </p:txBody>
      </p:sp>
      <p:sp>
        <p:nvSpPr>
          <p:cNvPr id="44" name="TextBox 43">
            <a:extLst>
              <a:ext uri="{FF2B5EF4-FFF2-40B4-BE49-F238E27FC236}">
                <a16:creationId xmlns:a16="http://schemas.microsoft.com/office/drawing/2014/main" id="{534197B3-54F0-4014-B962-E40364971074}"/>
              </a:ext>
            </a:extLst>
          </p:cNvPr>
          <p:cNvSpPr txBox="1"/>
          <p:nvPr/>
        </p:nvSpPr>
        <p:spPr>
          <a:xfrm>
            <a:off x="3472926" y="5817587"/>
            <a:ext cx="1599797" cy="615553"/>
          </a:xfrm>
          <a:prstGeom prst="rect">
            <a:avLst/>
          </a:prstGeom>
          <a:noFill/>
        </p:spPr>
        <p:txBody>
          <a:bodyPr wrap="none" rtlCol="0">
            <a:spAutoFit/>
          </a:bodyPr>
          <a:lstStyle/>
          <a:p>
            <a:pPr algn="ctr"/>
            <a:r>
              <a:rPr lang="en-US" sz="2000">
                <a:solidFill>
                  <a:schemeClr val="tx2"/>
                </a:solidFill>
                <a:latin typeface="+mj-lt"/>
              </a:rPr>
              <a:t>Infrastructure</a:t>
            </a:r>
          </a:p>
          <a:p>
            <a:pPr algn="ctr"/>
            <a:r>
              <a:rPr lang="en-US" sz="1400">
                <a:solidFill>
                  <a:schemeClr val="tx1">
                    <a:lumMod val="50000"/>
                    <a:lumOff val="50000"/>
                  </a:schemeClr>
                </a:solidFill>
                <a:latin typeface="+mj-lt"/>
              </a:rPr>
              <a:t>(as a Service)</a:t>
            </a:r>
          </a:p>
        </p:txBody>
      </p:sp>
      <p:sp>
        <p:nvSpPr>
          <p:cNvPr id="45" name="TextBox 44">
            <a:extLst>
              <a:ext uri="{FF2B5EF4-FFF2-40B4-BE49-F238E27FC236}">
                <a16:creationId xmlns:a16="http://schemas.microsoft.com/office/drawing/2014/main" id="{B41248AA-BDE3-4360-83B6-D467EB0BCB23}"/>
              </a:ext>
            </a:extLst>
          </p:cNvPr>
          <p:cNvSpPr txBox="1"/>
          <p:nvPr/>
        </p:nvSpPr>
        <p:spPr>
          <a:xfrm>
            <a:off x="6272506" y="5817587"/>
            <a:ext cx="1176669" cy="615553"/>
          </a:xfrm>
          <a:prstGeom prst="rect">
            <a:avLst/>
          </a:prstGeom>
          <a:noFill/>
        </p:spPr>
        <p:txBody>
          <a:bodyPr wrap="none" rtlCol="0">
            <a:spAutoFit/>
          </a:bodyPr>
          <a:lstStyle/>
          <a:p>
            <a:pPr algn="ctr"/>
            <a:r>
              <a:rPr lang="en-US" sz="2000">
                <a:solidFill>
                  <a:schemeClr val="tx2"/>
                </a:solidFill>
                <a:latin typeface="+mj-lt"/>
              </a:rPr>
              <a:t>Platform</a:t>
            </a:r>
          </a:p>
          <a:p>
            <a:pPr algn="ctr"/>
            <a:r>
              <a:rPr lang="en-US" sz="1400">
                <a:solidFill>
                  <a:schemeClr val="tx1">
                    <a:lumMod val="50000"/>
                    <a:lumOff val="50000"/>
                  </a:schemeClr>
                </a:solidFill>
                <a:latin typeface="+mj-lt"/>
              </a:rPr>
              <a:t>(as a Service)</a:t>
            </a:r>
          </a:p>
        </p:txBody>
      </p:sp>
      <p:sp>
        <p:nvSpPr>
          <p:cNvPr id="46" name="TextBox 45">
            <a:extLst>
              <a:ext uri="{FF2B5EF4-FFF2-40B4-BE49-F238E27FC236}">
                <a16:creationId xmlns:a16="http://schemas.microsoft.com/office/drawing/2014/main" id="{4176A77F-BF07-4471-A677-7A60DC803995}"/>
              </a:ext>
            </a:extLst>
          </p:cNvPr>
          <p:cNvSpPr txBox="1"/>
          <p:nvPr/>
        </p:nvSpPr>
        <p:spPr>
          <a:xfrm>
            <a:off x="9905852" y="5822291"/>
            <a:ext cx="1176669" cy="615553"/>
          </a:xfrm>
          <a:prstGeom prst="rect">
            <a:avLst/>
          </a:prstGeom>
          <a:noFill/>
        </p:spPr>
        <p:txBody>
          <a:bodyPr wrap="none" rtlCol="0">
            <a:spAutoFit/>
          </a:bodyPr>
          <a:lstStyle/>
          <a:p>
            <a:pPr algn="ctr"/>
            <a:r>
              <a:rPr lang="en-US" sz="2000">
                <a:solidFill>
                  <a:schemeClr val="tx2"/>
                </a:solidFill>
                <a:latin typeface="+mj-lt"/>
              </a:rPr>
              <a:t>Software</a:t>
            </a:r>
          </a:p>
          <a:p>
            <a:pPr algn="ctr"/>
            <a:r>
              <a:rPr lang="en-US" sz="1400">
                <a:solidFill>
                  <a:schemeClr val="tx1">
                    <a:lumMod val="50000"/>
                    <a:lumOff val="50000"/>
                  </a:schemeClr>
                </a:solidFill>
                <a:latin typeface="+mj-lt"/>
              </a:rPr>
              <a:t>(as a Service)</a:t>
            </a:r>
          </a:p>
        </p:txBody>
      </p:sp>
      <p:sp>
        <p:nvSpPr>
          <p:cNvPr id="48" name="Left Brace 47">
            <a:extLst>
              <a:ext uri="{FF2B5EF4-FFF2-40B4-BE49-F238E27FC236}">
                <a16:creationId xmlns:a16="http://schemas.microsoft.com/office/drawing/2014/main" id="{2F286576-AF80-4634-8530-A3BC0C639C7F}"/>
              </a:ext>
            </a:extLst>
          </p:cNvPr>
          <p:cNvSpPr/>
          <p:nvPr/>
        </p:nvSpPr>
        <p:spPr bwMode="auto">
          <a:xfrm>
            <a:off x="499528" y="1382844"/>
            <a:ext cx="218227" cy="4407193"/>
          </a:xfrm>
          <a:prstGeom prst="leftBrac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D54D14B7-A4ED-494D-A774-E9AA890EAC56}"/>
              </a:ext>
            </a:extLst>
          </p:cNvPr>
          <p:cNvSpPr txBox="1"/>
          <p:nvPr/>
        </p:nvSpPr>
        <p:spPr>
          <a:xfrm rot="16200000">
            <a:off x="-208636" y="3439584"/>
            <a:ext cx="1117615" cy="307777"/>
          </a:xfrm>
          <a:prstGeom prst="rect">
            <a:avLst/>
          </a:prstGeom>
          <a:noFill/>
        </p:spPr>
        <p:txBody>
          <a:bodyPr wrap="none" rtlCol="0">
            <a:spAutoFit/>
          </a:bodyPr>
          <a:lstStyle/>
          <a:p>
            <a:pPr algn="ctr"/>
            <a:r>
              <a:rPr lang="en-US" sz="1400">
                <a:latin typeface="+mj-lt"/>
              </a:rPr>
              <a:t>You Manage</a:t>
            </a:r>
          </a:p>
        </p:txBody>
      </p:sp>
      <p:grpSp>
        <p:nvGrpSpPr>
          <p:cNvPr id="61" name="Group 60">
            <a:extLst>
              <a:ext uri="{FF2B5EF4-FFF2-40B4-BE49-F238E27FC236}">
                <a16:creationId xmlns:a16="http://schemas.microsoft.com/office/drawing/2014/main" id="{EC24E358-726A-40BA-8BA8-17CCFF19DEB0}"/>
              </a:ext>
            </a:extLst>
          </p:cNvPr>
          <p:cNvGrpSpPr/>
          <p:nvPr/>
        </p:nvGrpSpPr>
        <p:grpSpPr>
          <a:xfrm>
            <a:off x="2803830" y="1399551"/>
            <a:ext cx="506340" cy="2401030"/>
            <a:chOff x="3115306" y="1920510"/>
            <a:chExt cx="506340" cy="2401030"/>
          </a:xfrm>
        </p:grpSpPr>
        <p:sp>
          <p:nvSpPr>
            <p:cNvPr id="53" name="Left Brace 52">
              <a:extLst>
                <a:ext uri="{FF2B5EF4-FFF2-40B4-BE49-F238E27FC236}">
                  <a16:creationId xmlns:a16="http://schemas.microsoft.com/office/drawing/2014/main" id="{02D89F29-4BA3-4C7E-90EB-A0B0231D27FE}"/>
                </a:ext>
              </a:extLst>
            </p:cNvPr>
            <p:cNvSpPr/>
            <p:nvPr/>
          </p:nvSpPr>
          <p:spPr bwMode="auto">
            <a:xfrm>
              <a:off x="3403419" y="1920510"/>
              <a:ext cx="218227" cy="2401030"/>
            </a:xfrm>
            <a:prstGeom prst="leftBrac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a:extLst>
                <a:ext uri="{FF2B5EF4-FFF2-40B4-BE49-F238E27FC236}">
                  <a16:creationId xmlns:a16="http://schemas.microsoft.com/office/drawing/2014/main" id="{68F167F3-4879-422A-9125-6F62786A7203}"/>
                </a:ext>
              </a:extLst>
            </p:cNvPr>
            <p:cNvSpPr txBox="1"/>
            <p:nvPr/>
          </p:nvSpPr>
          <p:spPr>
            <a:xfrm rot="16200000">
              <a:off x="2710387" y="2972047"/>
              <a:ext cx="1117615" cy="307777"/>
            </a:xfrm>
            <a:prstGeom prst="rect">
              <a:avLst/>
            </a:prstGeom>
            <a:noFill/>
          </p:spPr>
          <p:txBody>
            <a:bodyPr wrap="none" rtlCol="0">
              <a:spAutoFit/>
            </a:bodyPr>
            <a:lstStyle/>
            <a:p>
              <a:pPr algn="ctr"/>
              <a:r>
                <a:rPr lang="en-US" sz="1400">
                  <a:latin typeface="+mj-lt"/>
                </a:rPr>
                <a:t>You Manage</a:t>
              </a:r>
            </a:p>
          </p:txBody>
        </p:sp>
      </p:grpSp>
      <p:grpSp>
        <p:nvGrpSpPr>
          <p:cNvPr id="57" name="Group 56">
            <a:extLst>
              <a:ext uri="{FF2B5EF4-FFF2-40B4-BE49-F238E27FC236}">
                <a16:creationId xmlns:a16="http://schemas.microsoft.com/office/drawing/2014/main" id="{83D8BFB9-8E2E-4EC1-BDC0-6E03E4440B3E}"/>
              </a:ext>
            </a:extLst>
          </p:cNvPr>
          <p:cNvGrpSpPr/>
          <p:nvPr/>
        </p:nvGrpSpPr>
        <p:grpSpPr>
          <a:xfrm>
            <a:off x="2806893" y="3816855"/>
            <a:ext cx="506346" cy="2038956"/>
            <a:chOff x="3267701" y="2009222"/>
            <a:chExt cx="506346" cy="2038956"/>
          </a:xfrm>
        </p:grpSpPr>
        <p:sp>
          <p:nvSpPr>
            <p:cNvPr id="55" name="Left Brace 54">
              <a:extLst>
                <a:ext uri="{FF2B5EF4-FFF2-40B4-BE49-F238E27FC236}">
                  <a16:creationId xmlns:a16="http://schemas.microsoft.com/office/drawing/2014/main" id="{7535F5B9-0AB3-4A52-A3BC-36DA007AF493}"/>
                </a:ext>
              </a:extLst>
            </p:cNvPr>
            <p:cNvSpPr/>
            <p:nvPr/>
          </p:nvSpPr>
          <p:spPr bwMode="auto">
            <a:xfrm>
              <a:off x="3555820" y="2072911"/>
              <a:ext cx="218227" cy="1909493"/>
            </a:xfrm>
            <a:prstGeom prst="leftBrace">
              <a:avLst/>
            </a:prstGeom>
            <a:ln w="285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a:extLst>
                <a:ext uri="{FF2B5EF4-FFF2-40B4-BE49-F238E27FC236}">
                  <a16:creationId xmlns:a16="http://schemas.microsoft.com/office/drawing/2014/main" id="{B17F1A86-3794-46E9-83FF-260582240375}"/>
                </a:ext>
              </a:extLst>
            </p:cNvPr>
            <p:cNvSpPr txBox="1"/>
            <p:nvPr/>
          </p:nvSpPr>
          <p:spPr>
            <a:xfrm rot="16200000">
              <a:off x="2402112" y="2874811"/>
              <a:ext cx="2038956" cy="307777"/>
            </a:xfrm>
            <a:prstGeom prst="rect">
              <a:avLst/>
            </a:prstGeom>
            <a:noFill/>
          </p:spPr>
          <p:txBody>
            <a:bodyPr wrap="none" rtlCol="0">
              <a:spAutoFit/>
            </a:bodyPr>
            <a:lstStyle/>
            <a:p>
              <a:pPr algn="ctr"/>
              <a:r>
                <a:rPr lang="en-US" sz="1400">
                  <a:solidFill>
                    <a:schemeClr val="tx2"/>
                  </a:solidFill>
                  <a:latin typeface="+mj-lt"/>
                </a:rPr>
                <a:t>Cloud Provider Manages</a:t>
              </a:r>
            </a:p>
          </p:txBody>
        </p:sp>
      </p:grpSp>
      <p:grpSp>
        <p:nvGrpSpPr>
          <p:cNvPr id="58" name="Group 57">
            <a:extLst>
              <a:ext uri="{FF2B5EF4-FFF2-40B4-BE49-F238E27FC236}">
                <a16:creationId xmlns:a16="http://schemas.microsoft.com/office/drawing/2014/main" id="{AAA93276-4816-44FF-88BD-E291B859AA4B}"/>
              </a:ext>
            </a:extLst>
          </p:cNvPr>
          <p:cNvGrpSpPr/>
          <p:nvPr/>
        </p:nvGrpSpPr>
        <p:grpSpPr>
          <a:xfrm>
            <a:off x="5394447" y="2412203"/>
            <a:ext cx="506347" cy="3413481"/>
            <a:chOff x="3267701" y="2072912"/>
            <a:chExt cx="506347" cy="3413481"/>
          </a:xfrm>
        </p:grpSpPr>
        <p:sp>
          <p:nvSpPr>
            <p:cNvPr id="59" name="Left Brace 58">
              <a:extLst>
                <a:ext uri="{FF2B5EF4-FFF2-40B4-BE49-F238E27FC236}">
                  <a16:creationId xmlns:a16="http://schemas.microsoft.com/office/drawing/2014/main" id="{AECB0F71-6272-4B48-820E-FBD54B69DB58}"/>
                </a:ext>
              </a:extLst>
            </p:cNvPr>
            <p:cNvSpPr/>
            <p:nvPr/>
          </p:nvSpPr>
          <p:spPr bwMode="auto">
            <a:xfrm>
              <a:off x="3555821" y="2072912"/>
              <a:ext cx="218227" cy="3413481"/>
            </a:xfrm>
            <a:prstGeom prst="leftBrace">
              <a:avLst/>
            </a:prstGeom>
            <a:ln w="285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59">
              <a:extLst>
                <a:ext uri="{FF2B5EF4-FFF2-40B4-BE49-F238E27FC236}">
                  <a16:creationId xmlns:a16="http://schemas.microsoft.com/office/drawing/2014/main" id="{7955118D-A9E1-48F1-BC80-277D92686702}"/>
                </a:ext>
              </a:extLst>
            </p:cNvPr>
            <p:cNvSpPr txBox="1"/>
            <p:nvPr/>
          </p:nvSpPr>
          <p:spPr>
            <a:xfrm rot="16200000">
              <a:off x="2402112" y="3613429"/>
              <a:ext cx="2038956" cy="307777"/>
            </a:xfrm>
            <a:prstGeom prst="rect">
              <a:avLst/>
            </a:prstGeom>
            <a:noFill/>
          </p:spPr>
          <p:txBody>
            <a:bodyPr wrap="none" rtlCol="0">
              <a:spAutoFit/>
            </a:bodyPr>
            <a:lstStyle/>
            <a:p>
              <a:pPr algn="ctr"/>
              <a:r>
                <a:rPr lang="en-US" sz="1400">
                  <a:solidFill>
                    <a:schemeClr val="tx2"/>
                  </a:solidFill>
                  <a:latin typeface="+mj-lt"/>
                </a:rPr>
                <a:t>Cloud Provider Manages</a:t>
              </a:r>
            </a:p>
          </p:txBody>
        </p:sp>
      </p:grpSp>
      <p:grpSp>
        <p:nvGrpSpPr>
          <p:cNvPr id="62" name="Group 61">
            <a:extLst>
              <a:ext uri="{FF2B5EF4-FFF2-40B4-BE49-F238E27FC236}">
                <a16:creationId xmlns:a16="http://schemas.microsoft.com/office/drawing/2014/main" id="{9EEF8903-9100-47EE-B01E-93210BC06BD9}"/>
              </a:ext>
            </a:extLst>
          </p:cNvPr>
          <p:cNvGrpSpPr/>
          <p:nvPr/>
        </p:nvGrpSpPr>
        <p:grpSpPr>
          <a:xfrm>
            <a:off x="5388993" y="1293660"/>
            <a:ext cx="506340" cy="1117615"/>
            <a:chOff x="3094681" y="1812607"/>
            <a:chExt cx="506340" cy="1117615"/>
          </a:xfrm>
        </p:grpSpPr>
        <p:sp>
          <p:nvSpPr>
            <p:cNvPr id="63" name="Left Brace 62">
              <a:extLst>
                <a:ext uri="{FF2B5EF4-FFF2-40B4-BE49-F238E27FC236}">
                  <a16:creationId xmlns:a16="http://schemas.microsoft.com/office/drawing/2014/main" id="{90CA671F-03D2-4197-9025-92C91ECDFA24}"/>
                </a:ext>
              </a:extLst>
            </p:cNvPr>
            <p:cNvSpPr/>
            <p:nvPr/>
          </p:nvSpPr>
          <p:spPr bwMode="auto">
            <a:xfrm>
              <a:off x="3382794" y="1920510"/>
              <a:ext cx="218227" cy="906874"/>
            </a:xfrm>
            <a:prstGeom prst="leftBrac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3B91D269-077B-4284-9AC2-3C9B07FBA172}"/>
                </a:ext>
              </a:extLst>
            </p:cNvPr>
            <p:cNvSpPr txBox="1"/>
            <p:nvPr/>
          </p:nvSpPr>
          <p:spPr>
            <a:xfrm rot="16200000">
              <a:off x="2689762" y="2217526"/>
              <a:ext cx="1117615" cy="307777"/>
            </a:xfrm>
            <a:prstGeom prst="rect">
              <a:avLst/>
            </a:prstGeom>
            <a:noFill/>
          </p:spPr>
          <p:txBody>
            <a:bodyPr wrap="none" rtlCol="0">
              <a:spAutoFit/>
            </a:bodyPr>
            <a:lstStyle/>
            <a:p>
              <a:pPr algn="ctr"/>
              <a:r>
                <a:rPr lang="en-US" sz="1400">
                  <a:latin typeface="+mj-lt"/>
                </a:rPr>
                <a:t>You Manage</a:t>
              </a:r>
            </a:p>
          </p:txBody>
        </p:sp>
      </p:grpSp>
      <p:grpSp>
        <p:nvGrpSpPr>
          <p:cNvPr id="65" name="Group 64">
            <a:extLst>
              <a:ext uri="{FF2B5EF4-FFF2-40B4-BE49-F238E27FC236}">
                <a16:creationId xmlns:a16="http://schemas.microsoft.com/office/drawing/2014/main" id="{4774CE15-C4F5-43E8-884A-9324707B6F08}"/>
              </a:ext>
            </a:extLst>
          </p:cNvPr>
          <p:cNvGrpSpPr/>
          <p:nvPr/>
        </p:nvGrpSpPr>
        <p:grpSpPr>
          <a:xfrm>
            <a:off x="8923511" y="1394281"/>
            <a:ext cx="506349" cy="4421294"/>
            <a:chOff x="3267700" y="2072912"/>
            <a:chExt cx="506349" cy="4421294"/>
          </a:xfrm>
        </p:grpSpPr>
        <p:sp>
          <p:nvSpPr>
            <p:cNvPr id="66" name="Left Brace 65">
              <a:extLst>
                <a:ext uri="{FF2B5EF4-FFF2-40B4-BE49-F238E27FC236}">
                  <a16:creationId xmlns:a16="http://schemas.microsoft.com/office/drawing/2014/main" id="{842FC870-CD3A-4F84-AA23-178CDE1902FE}"/>
                </a:ext>
              </a:extLst>
            </p:cNvPr>
            <p:cNvSpPr/>
            <p:nvPr/>
          </p:nvSpPr>
          <p:spPr bwMode="auto">
            <a:xfrm>
              <a:off x="3555822" y="2072912"/>
              <a:ext cx="218227" cy="4421294"/>
            </a:xfrm>
            <a:prstGeom prst="leftBrace">
              <a:avLst/>
            </a:prstGeom>
            <a:ln w="28575">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a:extLst>
                <a:ext uri="{FF2B5EF4-FFF2-40B4-BE49-F238E27FC236}">
                  <a16:creationId xmlns:a16="http://schemas.microsoft.com/office/drawing/2014/main" id="{659CDDEB-5EF2-41D2-A790-AAAACD777F5B}"/>
                </a:ext>
              </a:extLst>
            </p:cNvPr>
            <p:cNvSpPr txBox="1"/>
            <p:nvPr/>
          </p:nvSpPr>
          <p:spPr>
            <a:xfrm rot="16200000">
              <a:off x="2402111" y="4130584"/>
              <a:ext cx="2038956" cy="307777"/>
            </a:xfrm>
            <a:prstGeom prst="rect">
              <a:avLst/>
            </a:prstGeom>
            <a:noFill/>
          </p:spPr>
          <p:txBody>
            <a:bodyPr wrap="none" rtlCol="0">
              <a:spAutoFit/>
            </a:bodyPr>
            <a:lstStyle/>
            <a:p>
              <a:pPr algn="ctr"/>
              <a:r>
                <a:rPr lang="en-US" sz="1400">
                  <a:solidFill>
                    <a:schemeClr val="tx2"/>
                  </a:solidFill>
                  <a:latin typeface="+mj-lt"/>
                </a:rPr>
                <a:t>Cloud Provider Manages</a:t>
              </a:r>
            </a:p>
          </p:txBody>
        </p:sp>
      </p:grpSp>
    </p:spTree>
    <p:extLst>
      <p:ext uri="{BB962C8B-B14F-4D97-AF65-F5344CB8AC3E}">
        <p14:creationId xmlns:p14="http://schemas.microsoft.com/office/powerpoint/2010/main" val="861850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75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TEMPLATE">
  <a:themeElements>
    <a:clrScheme name="Azure for Health">
      <a:dk1>
        <a:srgbClr val="505050"/>
      </a:dk1>
      <a:lt1>
        <a:srgbClr val="FFFFFF"/>
      </a:lt1>
      <a:dk2>
        <a:srgbClr val="0078D3"/>
      </a:dk2>
      <a:lt2>
        <a:srgbClr val="50E6FF"/>
      </a:lt2>
      <a:accent1>
        <a:srgbClr val="757579"/>
      </a:accent1>
      <a:accent2>
        <a:srgbClr val="EBEBEB"/>
      </a:accent2>
      <a:accent3>
        <a:srgbClr val="000000"/>
      </a:accent3>
      <a:accent4>
        <a:srgbClr val="5C2D91"/>
      </a:accent4>
      <a:accent5>
        <a:srgbClr val="008272"/>
      </a:accent5>
      <a:accent6>
        <a:srgbClr val="D83B01"/>
      </a:accent6>
      <a:hlink>
        <a:srgbClr val="0078D7"/>
      </a:hlink>
      <a:folHlink>
        <a:srgbClr val="0078D7"/>
      </a:folHlink>
    </a:clrScheme>
    <a:fontScheme name="Segoe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2.xml><?xml version="1.0" encoding="utf-8"?>
<a:theme xmlns:a="http://schemas.openxmlformats.org/drawingml/2006/main" name="Dynamics 365">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_PowerPoint_Template_092618" id="{4E3EC67C-5801-2144-80A7-6A5264B773C8}" vid="{77DF5A70-2AB2-2245-8CC2-9711122DF23B}"/>
    </a:ext>
  </a:extLst>
</a:theme>
</file>

<file path=ppt/theme/theme3.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01.potx" id="{B0165121-FD4C-4FB2-AB8E-131DE748EDF5}" vid="{38B4141F-19E8-4729-A392-CD2A2D91325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430E3C2BED8E4EBEA0EBD5FD86549B" ma:contentTypeVersion="7" ma:contentTypeDescription="Create a new document." ma:contentTypeScope="" ma:versionID="4b01f1e147d11975b403558c8c8d8915">
  <xsd:schema xmlns:xsd="http://www.w3.org/2001/XMLSchema" xmlns:xs="http://www.w3.org/2001/XMLSchema" xmlns:p="http://schemas.microsoft.com/office/2006/metadata/properties" xmlns:ns2="655b1f60-57a9-4a11-8b53-c3c6528765a2" xmlns:ns3="2cfd3d28-6017-445c-9b27-a2d204dc93d8" targetNamespace="http://schemas.microsoft.com/office/2006/metadata/properties" ma:root="true" ma:fieldsID="50d1f594be50b33d78a28e43a0660d10" ns2:_="" ns3:_="">
    <xsd:import namespace="655b1f60-57a9-4a11-8b53-c3c6528765a2"/>
    <xsd:import namespace="2cfd3d28-6017-445c-9b27-a2d204dc93d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b1f60-57a9-4a11-8b53-c3c652876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fd3d28-6017-445c-9b27-a2d204dc93d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cfd3d28-6017-445c-9b27-a2d204dc93d8">
      <UserInfo>
        <DisplayName>Ana Casillas</DisplayName>
        <AccountId>325</AccountId>
        <AccountType/>
      </UserInfo>
      <UserInfo>
        <DisplayName>Claudia Medrano</DisplayName>
        <AccountId>326</AccountId>
        <AccountType/>
      </UserInfo>
      <UserInfo>
        <DisplayName>Marco Uribe</DisplayName>
        <AccountId>327</AccountId>
        <AccountType/>
      </UserInfo>
      <UserInfo>
        <DisplayName>Rodolfo Flores Cerda</DisplayName>
        <AccountId>328</AccountId>
        <AccountType/>
      </UserInfo>
      <UserInfo>
        <DisplayName>Francisco Castellanos Temblador</DisplayName>
        <AccountId>329</AccountId>
        <AccountType/>
      </UserInfo>
    </SharedWithUsers>
  </documentManagement>
</p:properties>
</file>

<file path=customXml/itemProps1.xml><?xml version="1.0" encoding="utf-8"?>
<ds:datastoreItem xmlns:ds="http://schemas.openxmlformats.org/officeDocument/2006/customXml" ds:itemID="{FC918461-1139-4614-A26F-FACF6F900897}">
  <ds:schemaRefs>
    <ds:schemaRef ds:uri="http://schemas.microsoft.com/sharepoint/v3/contenttype/forms"/>
  </ds:schemaRefs>
</ds:datastoreItem>
</file>

<file path=customXml/itemProps2.xml><?xml version="1.0" encoding="utf-8"?>
<ds:datastoreItem xmlns:ds="http://schemas.openxmlformats.org/officeDocument/2006/customXml" ds:itemID="{A8DB5469-8D9C-4CEE-AE9F-956E5888A5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5b1f60-57a9-4a11-8b53-c3c6528765a2"/>
    <ds:schemaRef ds:uri="2cfd3d28-6017-445c-9b27-a2d204dc93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7EF424-72CC-407A-B5C8-85849543F9F8}">
  <ds:schemaRefs>
    <ds:schemaRef ds:uri="http://schemas.microsoft.com/office/2006/documentManagement/types"/>
    <ds:schemaRef ds:uri="http://purl.org/dc/terms/"/>
    <ds:schemaRef ds:uri="http://www.w3.org/XML/1998/namespace"/>
    <ds:schemaRef ds:uri="http://schemas.microsoft.com/office/infopath/2007/PartnerControls"/>
    <ds:schemaRef ds:uri="http://purl.org/dc/dcmitype/"/>
    <ds:schemaRef ds:uri="http://schemas.openxmlformats.org/package/2006/metadata/core-properties"/>
    <ds:schemaRef ds:uri="2cfd3d28-6017-445c-9b27-a2d204dc93d8"/>
    <ds:schemaRef ds:uri="655b1f60-57a9-4a11-8b53-c3c6528765a2"/>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70</TotalTime>
  <Words>3706</Words>
  <Application>Microsoft Office PowerPoint</Application>
  <PresentationFormat>Widescreen</PresentationFormat>
  <Paragraphs>403</Paragraphs>
  <Slides>26</Slides>
  <Notes>22</Notes>
  <HiddenSlides>3</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Arial</vt:lpstr>
      <vt:lpstr>Calibri</vt:lpstr>
      <vt:lpstr>Consolas</vt:lpstr>
      <vt:lpstr>inherit</vt:lpstr>
      <vt:lpstr>Segoe UI</vt:lpstr>
      <vt:lpstr>Segoe UI Light</vt:lpstr>
      <vt:lpstr>Segoe UI Semibold</vt:lpstr>
      <vt:lpstr>Segoe UI Semilight</vt:lpstr>
      <vt:lpstr>system-ui</vt:lpstr>
      <vt:lpstr>Wingdings</vt:lpstr>
      <vt:lpstr>WHITE TEMPLATE</vt:lpstr>
      <vt:lpstr>Dynamics 365</vt:lpstr>
      <vt:lpstr>1_White Template</vt:lpstr>
      <vt:lpstr>Objectives</vt:lpstr>
      <vt:lpstr>Enabling Healthcare Solutions in Azure</vt:lpstr>
      <vt:lpstr>Modern Healthcare Solutions Face New Challenges</vt:lpstr>
      <vt:lpstr>Unblock healthcare innovation with health data interoperability</vt:lpstr>
      <vt:lpstr>Enabling Interoperability of Health Data</vt:lpstr>
      <vt:lpstr>Connecting at the point of care</vt:lpstr>
      <vt:lpstr>Enabling Healthcare Solutions in Azure</vt:lpstr>
      <vt:lpstr>Two offerings to meet your needs</vt:lpstr>
      <vt:lpstr>Cloud Models</vt:lpstr>
      <vt:lpstr>PowerPoint Presentation</vt:lpstr>
      <vt:lpstr>PowerPoint Presentation</vt:lpstr>
      <vt:lpstr>PowerPoint Presentation</vt:lpstr>
      <vt:lpstr>Health Data Interop Enabled by FHIR </vt:lpstr>
      <vt:lpstr>WTH – FHIR Powered Healthcare Challenges Overview of FHIR and References Architectures</vt:lpstr>
      <vt:lpstr>Ingestion with FHIR Enrich, normalize and unify PHI from on-prem thru FHIR</vt:lpstr>
      <vt:lpstr>Challenge #0 Pre-requisites – Ready, Set, GO!</vt:lpstr>
      <vt:lpstr>Challenge #1 Extract and load FHIR synthetic medical data</vt:lpstr>
      <vt:lpstr>Challenge #2 Extract, transform and load HL7 medical data</vt:lpstr>
      <vt:lpstr>Challenge #3 Extract, transform and load C-CDA synthetic medical data</vt:lpstr>
      <vt:lpstr>Challenge #4 Connect to FHIR Server and read FHIR data through a JavaScript app</vt:lpstr>
      <vt:lpstr>Challenge #5 Explore FHIR medical records through FHIR Dashboard and SMART on FHIR apps</vt:lpstr>
      <vt:lpstr>Challenge #6 Create a new Single Page App (SPA) for patient search</vt:lpstr>
      <vt:lpstr>Challenge #7 Bulk export, anonymize and store FHIR data into Data Lake</vt:lpstr>
      <vt:lpstr>Challenge #8 Stream IoMT Device data into FHIR from IoT Central</vt:lpstr>
      <vt:lpstr>Challenge #9 Analyze and Visualize FHIR data using PowerBI</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FHIR Powered Healthcare</dc:title>
  <dc:creator>Richard Liang</dc:creator>
  <cp:lastModifiedBy>Richard Liang</cp:lastModifiedBy>
  <cp:revision>10</cp:revision>
  <dcterms:created xsi:type="dcterms:W3CDTF">2021-01-04T23:42:18Z</dcterms:created>
  <dcterms:modified xsi:type="dcterms:W3CDTF">2021-02-09T13:41:09Z</dcterms:modified>
</cp:coreProperties>
</file>